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Lst>
  <p:notesMasterIdLst>
    <p:notesMasterId r:id="rId28"/>
  </p:notesMasterIdLst>
  <p:sldIdLst>
    <p:sldId id="256" r:id="rId3"/>
    <p:sldId id="257" r:id="rId4"/>
    <p:sldId id="258" r:id="rId5"/>
    <p:sldId id="259" r:id="rId6"/>
    <p:sldId id="260" r:id="rId7"/>
    <p:sldId id="262" r:id="rId8"/>
    <p:sldId id="261" r:id="rId9"/>
    <p:sldId id="264" r:id="rId10"/>
    <p:sldId id="265" r:id="rId11"/>
    <p:sldId id="268" r:id="rId12"/>
    <p:sldId id="283" r:id="rId13"/>
    <p:sldId id="284" r:id="rId14"/>
    <p:sldId id="270" r:id="rId15"/>
    <p:sldId id="271" r:id="rId16"/>
    <p:sldId id="276" r:id="rId17"/>
    <p:sldId id="285" r:id="rId18"/>
    <p:sldId id="286" r:id="rId19"/>
    <p:sldId id="287" r:id="rId20"/>
    <p:sldId id="288" r:id="rId21"/>
    <p:sldId id="289" r:id="rId22"/>
    <p:sldId id="290" r:id="rId23"/>
    <p:sldId id="291" r:id="rId24"/>
    <p:sldId id="293" r:id="rId25"/>
    <p:sldId id="292" r:id="rId26"/>
    <p:sldId id="282" r:id="rId27"/>
  </p:sldIdLst>
  <p:sldSz cx="12192000" cy="6858000"/>
  <p:notesSz cx="7104063" cy="10234613"/>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0" d="100"/>
          <a:sy n="90" d="100"/>
        </p:scale>
        <p:origin x="80" y="560"/>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ea typeface="微软雅黑" panose="020B0503020204020204" pitchFamily="34" charset="-122"/>
              </a:defRPr>
            </a:lvl1pPr>
          </a:lstStyle>
          <a:p>
            <a:fld id="{8BEFEC64-3B02-48AC-B709-B2823D518D38}" type="datetimeFigureOut">
              <a:rPr lang="zh-CN" altLang="en-US" smtClean="0"/>
              <a:t>2026/1/13</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2587AEE7-B495-4867-BA7D-C57079FABFCA}" type="slidenum">
              <a:rPr lang="zh-CN" altLang="en-US" smtClean="0"/>
              <a:t>‹#›</a:t>
            </a:fld>
            <a:endParaRPr lang="zh-CN" altLang="en-US"/>
          </a:p>
        </p:txBody>
      </p:sp>
    </p:spTree>
    <p:extLst>
      <p:ext uri="{BB962C8B-B14F-4D97-AF65-F5344CB8AC3E}">
        <p14:creationId xmlns:p14="http://schemas.microsoft.com/office/powerpoint/2010/main" val="818159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2026/1/13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2026/1/13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2026/1/13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405042438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2026/1/13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8309252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2026/1/13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37793743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2026/1/13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07098987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2026/1/13</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81921591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2026/1/13</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58228613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2026/1/13</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48611799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2026/1/13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4281338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2026/1/13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94282181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2026/1/13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2026/1/13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82319751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2026/1/13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8683955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2026/1/13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2026/1/13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2026/1/13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2026/1/13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2026/1/13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2026/1/13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2026/1/13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82F288E0-7875-42C4-84C8-98DBBD3BF4D2}" type="datetimeFigureOut">
              <a:rPr lang="zh-CN" altLang="en-US" smtClean="0"/>
              <a:t>2026/1/13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16E5758D-A3C3-4E88-8AC0-22500507BD7E}" type="datetimeFigureOut">
              <a:rPr lang="zh-CN" altLang="en-US" smtClean="0">
                <a:solidFill>
                  <a:prstClr val="black">
                    <a:tint val="75000"/>
                  </a:prstClr>
                </a:solidFill>
              </a:rPr>
              <a:t>2026/1/13</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839655832"/>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Robert4063/OpenPulse"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文本框 8"/>
          <p:cNvSpPr txBox="1"/>
          <p:nvPr/>
        </p:nvSpPr>
        <p:spPr>
          <a:xfrm>
            <a:off x="723900" y="1799920"/>
            <a:ext cx="10965180" cy="1938992"/>
          </a:xfrm>
          <a:prstGeom prst="rect">
            <a:avLst/>
          </a:prstGeom>
          <a:noFill/>
        </p:spPr>
        <p:txBody>
          <a:bodyPr wrap="square" rtlCol="0">
            <a:spAutoFit/>
          </a:bodyPr>
          <a:lstStyle/>
          <a:p>
            <a:pPr algn="ctr"/>
            <a:r>
              <a:rPr lang="en-US" altLang="zh-CN" sz="6000" b="1" dirty="0" err="1">
                <a:solidFill>
                  <a:schemeClr val="bg1"/>
                </a:solidFill>
                <a:latin typeface="微软雅黑" panose="020B0503020204020204" charset="-122"/>
                <a:ea typeface="微软雅黑" panose="020B0503020204020204" charset="-122"/>
              </a:rPr>
              <a:t>OpenPulse</a:t>
            </a:r>
            <a:r>
              <a:rPr lang="zh-CN" altLang="en-US" sz="6000" b="1" dirty="0">
                <a:solidFill>
                  <a:schemeClr val="bg1"/>
                </a:solidFill>
                <a:latin typeface="微软雅黑" panose="020B0503020204020204" charset="-122"/>
                <a:ea typeface="微软雅黑" panose="020B0503020204020204" charset="-122"/>
              </a:rPr>
              <a:t>：基于时序数据对开源项目、社区的健康度分析</a:t>
            </a:r>
          </a:p>
        </p:txBody>
      </p:sp>
      <p:sp>
        <p:nvSpPr>
          <p:cNvPr id="11" name="Freeform 6"/>
          <p:cNvSpPr/>
          <p:nvPr/>
        </p:nvSpPr>
        <p:spPr bwMode="auto">
          <a:xfrm rot="5400000">
            <a:off x="6076573" y="3274576"/>
            <a:ext cx="259835" cy="234958"/>
          </a:xfrm>
          <a:custGeom>
            <a:avLst/>
            <a:gdLst>
              <a:gd name="T0" fmla="*/ 52 w 94"/>
              <a:gd name="T1" fmla="*/ 0 h 85"/>
              <a:gd name="T2" fmla="*/ 45 w 94"/>
              <a:gd name="T3" fmla="*/ 7 h 85"/>
              <a:gd name="T4" fmla="*/ 75 w 94"/>
              <a:gd name="T5" fmla="*/ 37 h 85"/>
              <a:gd name="T6" fmla="*/ 0 w 94"/>
              <a:gd name="T7" fmla="*/ 37 h 85"/>
              <a:gd name="T8" fmla="*/ 0 w 94"/>
              <a:gd name="T9" fmla="*/ 47 h 85"/>
              <a:gd name="T10" fmla="*/ 75 w 94"/>
              <a:gd name="T11" fmla="*/ 47 h 85"/>
              <a:gd name="T12" fmla="*/ 45 w 94"/>
              <a:gd name="T13" fmla="*/ 78 h 85"/>
              <a:gd name="T14" fmla="*/ 52 w 94"/>
              <a:gd name="T15" fmla="*/ 85 h 85"/>
              <a:gd name="T16" fmla="*/ 94 w 94"/>
              <a:gd name="T17" fmla="*/ 42 h 85"/>
              <a:gd name="T18" fmla="*/ 52 w 94"/>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85">
                <a:moveTo>
                  <a:pt x="52" y="0"/>
                </a:moveTo>
                <a:lnTo>
                  <a:pt x="45" y="7"/>
                </a:lnTo>
                <a:lnTo>
                  <a:pt x="75" y="37"/>
                </a:lnTo>
                <a:lnTo>
                  <a:pt x="0" y="37"/>
                </a:lnTo>
                <a:lnTo>
                  <a:pt x="0" y="47"/>
                </a:lnTo>
                <a:lnTo>
                  <a:pt x="75" y="47"/>
                </a:lnTo>
                <a:lnTo>
                  <a:pt x="45" y="78"/>
                </a:lnTo>
                <a:lnTo>
                  <a:pt x="52" y="85"/>
                </a:lnTo>
                <a:lnTo>
                  <a:pt x="94" y="42"/>
                </a:lnTo>
                <a:lnTo>
                  <a:pt x="52" y="0"/>
                </a:lnTo>
                <a:close/>
              </a:path>
            </a:pathLst>
          </a:custGeom>
          <a:noFill/>
          <a:ln w="9525">
            <a:solidFill>
              <a:schemeClr val="bg1"/>
            </a:solidFill>
            <a:round/>
          </a:ln>
        </p:spPr>
        <p:txBody>
          <a:bodyPr vert="horz" wrap="square" lIns="80296" tIns="40148" rIns="80296" bIns="40148" numCol="1" anchor="t" anchorCtr="0" compatLnSpc="1"/>
          <a:lstStyle/>
          <a:p>
            <a:pPr eaLnBrk="1" fontAlgn="auto" hangingPunct="1">
              <a:spcBef>
                <a:spcPct val="0"/>
              </a:spcBef>
              <a:spcAft>
                <a:spcPct val="0"/>
              </a:spcAft>
            </a:pPr>
            <a:endParaRPr kumimoji="0" lang="zh-CN" altLang="en-US" sz="1580">
              <a:solidFill>
                <a:prstClr val="black"/>
              </a:solidFill>
              <a:latin typeface="微软雅黑" panose="020B0503020204020204" charset="-122"/>
              <a:ea typeface="微软雅黑" panose="020B0503020204020204" charset="-122"/>
            </a:endParaRPr>
          </a:p>
        </p:txBody>
      </p:sp>
      <p:sp>
        <p:nvSpPr>
          <p:cNvPr id="2" name="文本框 1">
            <a:extLst>
              <a:ext uri="{FF2B5EF4-FFF2-40B4-BE49-F238E27FC236}">
                <a16:creationId xmlns:a16="http://schemas.microsoft.com/office/drawing/2014/main" id="{A2301DA7-2D0D-468E-9E2D-773760698E05}"/>
              </a:ext>
            </a:extLst>
          </p:cNvPr>
          <p:cNvSpPr txBox="1"/>
          <p:nvPr/>
        </p:nvSpPr>
        <p:spPr>
          <a:xfrm>
            <a:off x="4213627" y="5066251"/>
            <a:ext cx="4144108" cy="1015663"/>
          </a:xfrm>
          <a:prstGeom prst="rect">
            <a:avLst/>
          </a:prstGeom>
          <a:noFill/>
        </p:spPr>
        <p:txBody>
          <a:bodyPr wrap="square" rtlCol="0">
            <a:spAutoFit/>
          </a:bodyPr>
          <a:lstStyle/>
          <a:p>
            <a:pPr>
              <a:lnSpc>
                <a:spcPct val="150000"/>
              </a:lnSpc>
            </a:pPr>
            <a:r>
              <a:rPr lang="zh-CN" altLang="en-US" sz="2400" b="1" dirty="0">
                <a:solidFill>
                  <a:schemeClr val="bg1"/>
                </a:solidFill>
              </a:rPr>
              <a:t>团队名称：</a:t>
            </a:r>
            <a:r>
              <a:rPr lang="en-US" altLang="zh-CN" sz="2400" b="1" dirty="0" err="1">
                <a:solidFill>
                  <a:schemeClr val="bg1"/>
                </a:solidFill>
              </a:rPr>
              <a:t>OpenPulse</a:t>
            </a:r>
            <a:endParaRPr lang="en-US" altLang="zh-CN" sz="2400" b="1" dirty="0">
              <a:solidFill>
                <a:schemeClr val="bg1"/>
              </a:solidFill>
            </a:endParaRPr>
          </a:p>
          <a:p>
            <a:r>
              <a:rPr lang="zh-CN" altLang="en-US" sz="2400" b="1" dirty="0">
                <a:solidFill>
                  <a:schemeClr val="bg1"/>
                </a:solidFill>
              </a:rPr>
              <a:t>团队成员：杨家辉、庞毅飞</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nodeType="afterGroup">
                            <p:stCondLst>
                              <p:cond delay="500"/>
                            </p:stCondLst>
                            <p:childTnLst>
                              <p:par>
                                <p:cTn id="11" presetID="2" presetClass="entr" presetSubtype="1"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174B015-43FA-435C-A27B-91FAABC83614}"/>
              </a:ext>
            </a:extLst>
          </p:cNvPr>
          <p:cNvSpPr txBox="1"/>
          <p:nvPr/>
        </p:nvSpPr>
        <p:spPr>
          <a:xfrm>
            <a:off x="423531" y="1591747"/>
            <a:ext cx="2984204" cy="2750240"/>
          </a:xfrm>
          <a:prstGeom prst="rect">
            <a:avLst/>
          </a:prstGeom>
          <a:noFill/>
        </p:spPr>
        <p:txBody>
          <a:bodyPr wrap="square" rtlCol="0">
            <a:spAutoFit/>
          </a:bodyPr>
          <a:lstStyle/>
          <a:p>
            <a:pPr indent="457200">
              <a:lnSpc>
                <a:spcPts val="3000"/>
              </a:lnSpc>
            </a:pPr>
            <a:r>
              <a:rPr lang="zh-CN" altLang="en-US" sz="2000" dirty="0">
                <a:solidFill>
                  <a:schemeClr val="bg1"/>
                </a:solidFill>
                <a:latin typeface="微软雅黑" panose="020B0503020204020204" pitchFamily="34" charset="-122"/>
                <a:ea typeface="微软雅黑" panose="020B0503020204020204" pitchFamily="34" charset="-122"/>
              </a:rPr>
              <a:t>进一步地，我们还提供了多维健康度量与</a:t>
            </a:r>
            <a:r>
              <a:rPr lang="en-US" altLang="zh-CN" sz="2000" dirty="0">
                <a:solidFill>
                  <a:schemeClr val="bg1"/>
                </a:solidFill>
                <a:latin typeface="微软雅黑" panose="020B0503020204020204" pitchFamily="34" charset="-122"/>
                <a:ea typeface="微软雅黑" panose="020B0503020204020204" pitchFamily="34" charset="-122"/>
              </a:rPr>
              <a:t>3D</a:t>
            </a:r>
            <a:r>
              <a:rPr lang="zh-CN" altLang="en-US" sz="2000" dirty="0">
                <a:solidFill>
                  <a:schemeClr val="bg1"/>
                </a:solidFill>
                <a:latin typeface="微软雅黑" panose="020B0503020204020204" pitchFamily="34" charset="-122"/>
                <a:ea typeface="微软雅黑" panose="020B0503020204020204" pitchFamily="34" charset="-122"/>
              </a:rPr>
              <a:t>可视化协作关系，同时根据热度对各个项目进行排名，旨在让用户更好的按需选择自己需要的的项目（图片仅供参考）</a:t>
            </a:r>
          </a:p>
        </p:txBody>
      </p:sp>
      <p:pic>
        <p:nvPicPr>
          <p:cNvPr id="4" name="图片 3">
            <a:extLst>
              <a:ext uri="{FF2B5EF4-FFF2-40B4-BE49-F238E27FC236}">
                <a16:creationId xmlns:a16="http://schemas.microsoft.com/office/drawing/2014/main" id="{B15F5897-FB44-4784-9175-6BDA80060A5D}"/>
              </a:ext>
            </a:extLst>
          </p:cNvPr>
          <p:cNvPicPr>
            <a:picLocks noChangeAspect="1"/>
          </p:cNvPicPr>
          <p:nvPr/>
        </p:nvPicPr>
        <p:blipFill>
          <a:blip r:embed="rId2">
            <a:alphaModFix amt="80000"/>
          </a:blip>
          <a:stretch>
            <a:fillRect/>
          </a:stretch>
        </p:blipFill>
        <p:spPr>
          <a:xfrm>
            <a:off x="3331535" y="386701"/>
            <a:ext cx="8952613" cy="6228334"/>
          </a:xfrm>
          <a:prstGeom prst="rect">
            <a:avLst/>
          </a:prstGeom>
          <a:ln>
            <a:noFill/>
          </a:ln>
          <a:effectLst>
            <a:softEdge rad="635000"/>
          </a:effectLst>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F1F17E4-454B-4F64-9393-71BA6C0C60E6}"/>
              </a:ext>
            </a:extLst>
          </p:cNvPr>
          <p:cNvSpPr txBox="1"/>
          <p:nvPr/>
        </p:nvSpPr>
        <p:spPr>
          <a:xfrm>
            <a:off x="8243775" y="1715386"/>
            <a:ext cx="3430772" cy="3134961"/>
          </a:xfrm>
          <a:prstGeom prst="rect">
            <a:avLst/>
          </a:prstGeom>
          <a:noFill/>
        </p:spPr>
        <p:txBody>
          <a:bodyPr wrap="square" rtlCol="0">
            <a:spAutoFit/>
          </a:bodyPr>
          <a:lstStyle/>
          <a:p>
            <a:pPr indent="457200">
              <a:lnSpc>
                <a:spcPts val="3000"/>
              </a:lnSpc>
            </a:pPr>
            <a:r>
              <a:rPr lang="zh-CN" altLang="en-US" sz="2000" dirty="0">
                <a:solidFill>
                  <a:schemeClr val="bg1"/>
                </a:solidFill>
                <a:latin typeface="微软雅黑" panose="020B0503020204020204" pitchFamily="34" charset="-122"/>
                <a:ea typeface="微软雅黑" panose="020B0503020204020204" pitchFamily="34" charset="-122"/>
              </a:rPr>
              <a:t>同时，我们通过</a:t>
            </a:r>
            <a:r>
              <a:rPr lang="en-US" altLang="zh-CN" sz="2000" dirty="0" err="1">
                <a:solidFill>
                  <a:schemeClr val="bg1"/>
                </a:solidFill>
                <a:latin typeface="微软雅黑" panose="020B0503020204020204" pitchFamily="34" charset="-122"/>
                <a:ea typeface="微软雅黑" panose="020B0503020204020204" pitchFamily="34" charset="-122"/>
              </a:rPr>
              <a:t>MaxKB</a:t>
            </a:r>
            <a:r>
              <a:rPr lang="zh-CN" altLang="en-US" sz="2000" dirty="0">
                <a:solidFill>
                  <a:schemeClr val="bg1"/>
                </a:solidFill>
                <a:latin typeface="微软雅黑" panose="020B0503020204020204" pitchFamily="34" charset="-122"/>
                <a:ea typeface="微软雅黑" panose="020B0503020204020204" pitchFamily="34" charset="-122"/>
              </a:rPr>
              <a:t>来进行多</a:t>
            </a:r>
            <a:r>
              <a:rPr lang="en-US" altLang="zh-CN" sz="2000" dirty="0">
                <a:solidFill>
                  <a:schemeClr val="bg1"/>
                </a:solidFill>
                <a:latin typeface="微软雅黑" panose="020B0503020204020204" pitchFamily="34" charset="-122"/>
                <a:ea typeface="微软雅黑" panose="020B0503020204020204" pitchFamily="34" charset="-122"/>
              </a:rPr>
              <a:t>AI</a:t>
            </a:r>
            <a:r>
              <a:rPr lang="zh-CN" altLang="en-US" sz="2000" dirty="0">
                <a:solidFill>
                  <a:schemeClr val="bg1"/>
                </a:solidFill>
                <a:latin typeface="微软雅黑" panose="020B0503020204020204" pitchFamily="34" charset="-122"/>
                <a:ea typeface="微软雅黑" panose="020B0503020204020204" pitchFamily="34" charset="-122"/>
              </a:rPr>
              <a:t>赋能的构建。屏幕侧边会出现“</a:t>
            </a:r>
            <a:r>
              <a:rPr lang="en-US" altLang="zh-CN" sz="2000" dirty="0">
                <a:solidFill>
                  <a:schemeClr val="bg1"/>
                </a:solidFill>
                <a:latin typeface="微软雅黑" panose="020B0503020204020204" pitchFamily="34" charset="-122"/>
                <a:ea typeface="微软雅黑" panose="020B0503020204020204" pitchFamily="34" charset="-122"/>
              </a:rPr>
              <a:t>AI</a:t>
            </a:r>
            <a:r>
              <a:rPr lang="zh-CN" altLang="en-US" sz="2000" dirty="0">
                <a:solidFill>
                  <a:schemeClr val="bg1"/>
                </a:solidFill>
                <a:latin typeface="微软雅黑" panose="020B0503020204020204" pitchFamily="34" charset="-122"/>
                <a:ea typeface="微软雅黑" panose="020B0503020204020204" pitchFamily="34" charset="-122"/>
              </a:rPr>
              <a:t>小助手”对话工具，它们利用先前数据来给仓库拥有者或者社区管理者相应的数据分析与建议（预测数据、评估项目等）（图片仅供参考）</a:t>
            </a:r>
          </a:p>
        </p:txBody>
      </p:sp>
      <p:pic>
        <p:nvPicPr>
          <p:cNvPr id="7" name="图片 6">
            <a:extLst>
              <a:ext uri="{FF2B5EF4-FFF2-40B4-BE49-F238E27FC236}">
                <a16:creationId xmlns:a16="http://schemas.microsoft.com/office/drawing/2014/main" id="{B236795F-2135-41D4-95EA-08C76A401427}"/>
              </a:ext>
            </a:extLst>
          </p:cNvPr>
          <p:cNvPicPr>
            <a:picLocks noChangeAspect="1"/>
          </p:cNvPicPr>
          <p:nvPr/>
        </p:nvPicPr>
        <p:blipFill>
          <a:blip r:embed="rId2">
            <a:alphaModFix amt="88000"/>
          </a:blip>
          <a:stretch>
            <a:fillRect/>
          </a:stretch>
        </p:blipFill>
        <p:spPr>
          <a:xfrm>
            <a:off x="-347456" y="637953"/>
            <a:ext cx="8769892" cy="5450957"/>
          </a:xfrm>
          <a:prstGeom prst="rect">
            <a:avLst/>
          </a:prstGeom>
          <a:effectLst>
            <a:softEdge rad="635000"/>
          </a:effectLst>
        </p:spPr>
      </p:pic>
    </p:spTree>
    <p:extLst>
      <p:ext uri="{BB962C8B-B14F-4D97-AF65-F5344CB8AC3E}">
        <p14:creationId xmlns:p14="http://schemas.microsoft.com/office/powerpoint/2010/main" val="74247373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BA04982-E7E7-4E94-BD32-1CF2787DCDB0}"/>
              </a:ext>
            </a:extLst>
          </p:cNvPr>
          <p:cNvSpPr txBox="1"/>
          <p:nvPr/>
        </p:nvSpPr>
        <p:spPr>
          <a:xfrm>
            <a:off x="949841" y="574158"/>
            <a:ext cx="9626009" cy="1211357"/>
          </a:xfrm>
          <a:prstGeom prst="rect">
            <a:avLst/>
          </a:prstGeom>
          <a:noFill/>
        </p:spPr>
        <p:txBody>
          <a:bodyPr wrap="square" rtlCol="0">
            <a:spAutoFit/>
          </a:bodyPr>
          <a:lstStyle/>
          <a:p>
            <a:pPr indent="457200">
              <a:lnSpc>
                <a:spcPts val="3000"/>
              </a:lnSpc>
            </a:pPr>
            <a:r>
              <a:rPr lang="zh-CN" altLang="en-US" sz="2000" dirty="0">
                <a:solidFill>
                  <a:schemeClr val="bg1"/>
                </a:solidFill>
                <a:latin typeface="微软雅黑" panose="020B0503020204020204" pitchFamily="34" charset="-122"/>
                <a:ea typeface="微软雅黑" panose="020B0503020204020204" pitchFamily="34" charset="-122"/>
              </a:rPr>
              <a:t>最后，我们还通过数学建模的方式，提供了针对创作者个体的“贡献者画像”，维度可以取代码贡献量、代码审查活跃度、</a:t>
            </a:r>
            <a:r>
              <a:rPr lang="en-US" altLang="zh-CN" sz="2000" dirty="0">
                <a:solidFill>
                  <a:schemeClr val="bg1"/>
                </a:solidFill>
                <a:latin typeface="微软雅黑" panose="020B0503020204020204" pitchFamily="34" charset="-122"/>
                <a:ea typeface="微软雅黑" panose="020B0503020204020204" pitchFamily="34" charset="-122"/>
              </a:rPr>
              <a:t>Issue</a:t>
            </a:r>
            <a:r>
              <a:rPr lang="zh-CN" altLang="en-US" sz="2000" dirty="0">
                <a:solidFill>
                  <a:schemeClr val="bg1"/>
                </a:solidFill>
                <a:latin typeface="微软雅黑" panose="020B0503020204020204" pitchFamily="34" charset="-122"/>
                <a:ea typeface="微软雅黑" panose="020B0503020204020204" pitchFamily="34" charset="-122"/>
              </a:rPr>
              <a:t>沟通能力、影响力</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被连接数</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、持久度等等，旨在更好地展示不同创作者的擅长领域，进而应用为开源人才的招聘工具。</a:t>
            </a:r>
          </a:p>
        </p:txBody>
      </p:sp>
      <p:pic>
        <p:nvPicPr>
          <p:cNvPr id="8" name="图片 7">
            <a:extLst>
              <a:ext uri="{FF2B5EF4-FFF2-40B4-BE49-F238E27FC236}">
                <a16:creationId xmlns:a16="http://schemas.microsoft.com/office/drawing/2014/main" id="{9C1C35B7-E0A2-49EF-85EF-B825F92A78AA}"/>
              </a:ext>
            </a:extLst>
          </p:cNvPr>
          <p:cNvPicPr>
            <a:picLocks noChangeAspect="1"/>
          </p:cNvPicPr>
          <p:nvPr/>
        </p:nvPicPr>
        <p:blipFill>
          <a:blip r:embed="rId2"/>
          <a:stretch>
            <a:fillRect/>
          </a:stretch>
        </p:blipFill>
        <p:spPr>
          <a:xfrm>
            <a:off x="646698" y="1531088"/>
            <a:ext cx="10780070" cy="5332363"/>
          </a:xfrm>
          <a:prstGeom prst="rect">
            <a:avLst/>
          </a:prstGeom>
          <a:effectLst>
            <a:softEdge rad="508000"/>
          </a:effectLst>
        </p:spPr>
      </p:pic>
    </p:spTree>
    <p:extLst>
      <p:ext uri="{BB962C8B-B14F-4D97-AF65-F5344CB8AC3E}">
        <p14:creationId xmlns:p14="http://schemas.microsoft.com/office/powerpoint/2010/main" val="229062137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234444" y="218395"/>
            <a:ext cx="2989943" cy="4663440"/>
          </a:xfrm>
          <a:prstGeom prst="rect">
            <a:avLst/>
          </a:prstGeom>
          <a:noFill/>
          <a:ln>
            <a:noFill/>
          </a:ln>
        </p:spPr>
        <p:txBody>
          <a:bodyPr wrap="square" rtlCol="0">
            <a:spAutoFit/>
          </a:bodyPr>
          <a:lstStyle/>
          <a:p>
            <a:r>
              <a:rPr lang="en-US" sz="30000" b="1">
                <a:ln>
                  <a:solidFill>
                    <a:schemeClr val="bg1">
                      <a:alpha val="50000"/>
                    </a:schemeClr>
                  </a:solidFill>
                </a:ln>
                <a:solidFill>
                  <a:schemeClr val="bg1">
                    <a:alpha val="20000"/>
                  </a:schemeClr>
                </a:solidFill>
              </a:rPr>
              <a:t>3</a:t>
            </a:r>
          </a:p>
        </p:txBody>
      </p:sp>
      <p:sp>
        <p:nvSpPr>
          <p:cNvPr id="49" name="文本框 48"/>
          <p:cNvSpPr txBox="1"/>
          <p:nvPr/>
        </p:nvSpPr>
        <p:spPr>
          <a:xfrm>
            <a:off x="4263308" y="2141707"/>
            <a:ext cx="5074123"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charset="-122"/>
                <a:ea typeface="微软雅黑" panose="020B0503020204020204" charset="-122"/>
              </a:rPr>
              <a:t>关键技术点分析</a:t>
            </a:r>
          </a:p>
        </p:txBody>
      </p:sp>
      <p:sp>
        <p:nvSpPr>
          <p:cNvPr id="50" name="椭圆 49"/>
          <p:cNvSpPr/>
          <p:nvPr/>
        </p:nvSpPr>
        <p:spPr>
          <a:xfrm>
            <a:off x="3966788" y="2962995"/>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1" name="椭圆 50"/>
          <p:cNvSpPr/>
          <p:nvPr/>
        </p:nvSpPr>
        <p:spPr>
          <a:xfrm>
            <a:off x="5112315" y="3016095"/>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2" name="椭圆 51"/>
          <p:cNvSpPr/>
          <p:nvPr/>
        </p:nvSpPr>
        <p:spPr>
          <a:xfrm>
            <a:off x="6203238" y="306536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6" name="椭圆 55"/>
          <p:cNvSpPr/>
          <p:nvPr/>
        </p:nvSpPr>
        <p:spPr>
          <a:xfrm>
            <a:off x="8516863" y="306536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7" name="椭圆 56"/>
          <p:cNvSpPr/>
          <p:nvPr/>
        </p:nvSpPr>
        <p:spPr>
          <a:xfrm>
            <a:off x="7296355" y="3016095"/>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cxnSp>
        <p:nvCxnSpPr>
          <p:cNvPr id="58" name="直接连接符 57"/>
          <p:cNvCxnSpPr>
            <a:stCxn id="50" idx="6"/>
          </p:cNvCxnSpPr>
          <p:nvPr/>
        </p:nvCxnSpPr>
        <p:spPr>
          <a:xfrm flipV="1">
            <a:off x="4263637" y="3125648"/>
            <a:ext cx="671649" cy="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51" idx="6"/>
            <a:endCxn id="52" idx="2"/>
          </p:cNvCxnSpPr>
          <p:nvPr/>
        </p:nvCxnSpPr>
        <p:spPr>
          <a:xfrm flipV="1">
            <a:off x="5507523" y="3228018"/>
            <a:ext cx="69596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52" idx="6"/>
            <a:endCxn id="57" idx="2"/>
          </p:cNvCxnSpPr>
          <p:nvPr/>
        </p:nvCxnSpPr>
        <p:spPr>
          <a:xfrm>
            <a:off x="6500087" y="3228018"/>
            <a:ext cx="79629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7" idx="6"/>
            <a:endCxn id="56" idx="2"/>
          </p:cNvCxnSpPr>
          <p:nvPr/>
        </p:nvCxnSpPr>
        <p:spPr>
          <a:xfrm flipV="1">
            <a:off x="7690928" y="3228018"/>
            <a:ext cx="82550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9098029" y="2484967"/>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cxnSp>
        <p:nvCxnSpPr>
          <p:cNvPr id="64" name="直接连接符 63"/>
          <p:cNvCxnSpPr>
            <a:stCxn id="63" idx="3"/>
            <a:endCxn id="56" idx="7"/>
          </p:cNvCxnSpPr>
          <p:nvPr/>
        </p:nvCxnSpPr>
        <p:spPr>
          <a:xfrm flipH="1">
            <a:off x="8769826" y="2836228"/>
            <a:ext cx="386080" cy="28638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2" fill="hold" grpId="0" nodeType="withEffect">
                                  <p:stCondLst>
                                    <p:cond delay="1500"/>
                                  </p:stCondLst>
                                  <p:childTnLst>
                                    <p:set>
                                      <p:cBhvr>
                                        <p:cTn id="9" dur="1" fill="hold">
                                          <p:stCondLst>
                                            <p:cond delay="0"/>
                                          </p:stCondLst>
                                        </p:cTn>
                                        <p:tgtEl>
                                          <p:spTgt spid="49"/>
                                        </p:tgtEl>
                                        <p:attrNameLst>
                                          <p:attrName>style.visibility</p:attrName>
                                        </p:attrNameLst>
                                      </p:cBhvr>
                                      <p:to>
                                        <p:strVal val="visible"/>
                                      </p:to>
                                    </p:set>
                                    <p:animEffect transition="in" filter="wipe(right)">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par>
                          <p:cTn id="14" fill="hold" nodeType="afterGroup">
                            <p:stCondLst>
                              <p:cond delay="2000"/>
                            </p:stCondLst>
                            <p:childTnLst>
                              <p:par>
                                <p:cTn id="15" presetID="22" presetClass="entr" presetSubtype="8" fill="hold"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250"/>
                                        <p:tgtEl>
                                          <p:spTgt spid="58"/>
                                        </p:tgtEl>
                                      </p:cBhvr>
                                    </p:animEffect>
                                  </p:childTnLst>
                                </p:cTn>
                              </p:par>
                              <p:par>
                                <p:cTn id="18" presetID="22" presetClass="entr" presetSubtype="8" fill="hold" nodeType="withEffect">
                                  <p:stCondLst>
                                    <p:cond delay="25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250"/>
                                        <p:tgtEl>
                                          <p:spTgt spid="59"/>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250"/>
                                        <p:tgtEl>
                                          <p:spTgt spid="51"/>
                                        </p:tgtEl>
                                      </p:cBhvr>
                                    </p:animEffect>
                                  </p:childTnLst>
                                </p:cTn>
                              </p:par>
                              <p:par>
                                <p:cTn id="24" presetID="22" presetClass="entr" presetSubtype="8" fill="hold" nodeType="withEffect">
                                  <p:stCondLst>
                                    <p:cond delay="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250"/>
                                        <p:tgtEl>
                                          <p:spTgt spid="61"/>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250"/>
                                        <p:tgtEl>
                                          <p:spTgt spid="52"/>
                                        </p:tgtEl>
                                      </p:cBhvr>
                                    </p:animEffect>
                                  </p:childTnLst>
                                </p:cTn>
                              </p:par>
                              <p:par>
                                <p:cTn id="30" presetID="22" presetClass="entr" presetSubtype="8" fill="hold" nodeType="withEffect">
                                  <p:stCondLst>
                                    <p:cond delay="750"/>
                                  </p:stCondLst>
                                  <p:childTnLst>
                                    <p:set>
                                      <p:cBhvr>
                                        <p:cTn id="31" dur="1" fill="hold">
                                          <p:stCondLst>
                                            <p:cond delay="0"/>
                                          </p:stCondLst>
                                        </p:cTn>
                                        <p:tgtEl>
                                          <p:spTgt spid="62"/>
                                        </p:tgtEl>
                                        <p:attrNameLst>
                                          <p:attrName>style.visibility</p:attrName>
                                        </p:attrNameLst>
                                      </p:cBhvr>
                                      <p:to>
                                        <p:strVal val="visible"/>
                                      </p:to>
                                    </p:set>
                                    <p:animEffect transition="in" filter="wipe(left)">
                                      <p:cBhvr>
                                        <p:cTn id="32" dur="250"/>
                                        <p:tgtEl>
                                          <p:spTgt spid="62"/>
                                        </p:tgtEl>
                                      </p:cBhvr>
                                    </p:animEffect>
                                  </p:childTnLst>
                                </p:cTn>
                              </p:par>
                              <p:par>
                                <p:cTn id="33" presetID="10" presetClass="entr" presetSubtype="0" fill="hold" grpId="0" nodeType="withEffect">
                                  <p:stCondLst>
                                    <p:cond delay="75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250"/>
                                        <p:tgtEl>
                                          <p:spTgt spid="57"/>
                                        </p:tgtEl>
                                      </p:cBhvr>
                                    </p:animEffect>
                                  </p:childTnLst>
                                </p:cTn>
                              </p:par>
                              <p:par>
                                <p:cTn id="36" presetID="22" presetClass="entr" presetSubtype="8" fill="hold" nodeType="withEffect">
                                  <p:stCondLst>
                                    <p:cond delay="1000"/>
                                  </p:stCondLst>
                                  <p:childTnLst>
                                    <p:set>
                                      <p:cBhvr>
                                        <p:cTn id="37" dur="1" fill="hold">
                                          <p:stCondLst>
                                            <p:cond delay="0"/>
                                          </p:stCondLst>
                                        </p:cTn>
                                        <p:tgtEl>
                                          <p:spTgt spid="64"/>
                                        </p:tgtEl>
                                        <p:attrNameLst>
                                          <p:attrName>style.visibility</p:attrName>
                                        </p:attrNameLst>
                                      </p:cBhvr>
                                      <p:to>
                                        <p:strVal val="visible"/>
                                      </p:to>
                                    </p:set>
                                    <p:animEffect transition="in" filter="wipe(left)">
                                      <p:cBhvr>
                                        <p:cTn id="38" dur="250"/>
                                        <p:tgtEl>
                                          <p:spTgt spid="64"/>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250"/>
                                        <p:tgtEl>
                                          <p:spTgt spid="56"/>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2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9" grpId="0"/>
      <p:bldP spid="50" grpId="0" animBg="1"/>
      <p:bldP spid="51" grpId="0" animBg="1"/>
      <p:bldP spid="52" grpId="0" animBg="1"/>
      <p:bldP spid="56" grpId="0" animBg="1"/>
      <p:bldP spid="57"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3805237" y="1486390"/>
            <a:ext cx="2285552" cy="2174031"/>
            <a:chOff x="3805237" y="1896600"/>
            <a:chExt cx="2285552" cy="2174031"/>
          </a:xfrm>
        </p:grpSpPr>
        <p:sp>
          <p:nvSpPr>
            <p:cNvPr id="44" name="Freeform 6"/>
            <p:cNvSpPr/>
            <p:nvPr/>
          </p:nvSpPr>
          <p:spPr bwMode="auto">
            <a:xfrm>
              <a:off x="3805237" y="1896600"/>
              <a:ext cx="2174031" cy="2174031"/>
            </a:xfrm>
            <a:custGeom>
              <a:avLst/>
              <a:gdLst>
                <a:gd name="T0" fmla="*/ 441 w 1462"/>
                <a:gd name="T1" fmla="*/ 0 h 1462"/>
                <a:gd name="T2" fmla="*/ 1323 w 1462"/>
                <a:gd name="T3" fmla="*/ 878 h 1462"/>
                <a:gd name="T4" fmla="*/ 1462 w 1462"/>
                <a:gd name="T5" fmla="*/ 740 h 1462"/>
                <a:gd name="T6" fmla="*/ 1457 w 1462"/>
                <a:gd name="T7" fmla="*/ 1094 h 1462"/>
                <a:gd name="T8" fmla="*/ 1453 w 1462"/>
                <a:gd name="T9" fmla="*/ 1449 h 1462"/>
                <a:gd name="T10" fmla="*/ 1098 w 1462"/>
                <a:gd name="T11" fmla="*/ 1457 h 1462"/>
                <a:gd name="T12" fmla="*/ 744 w 1462"/>
                <a:gd name="T13" fmla="*/ 1462 h 1462"/>
                <a:gd name="T14" fmla="*/ 882 w 1462"/>
                <a:gd name="T15" fmla="*/ 1323 h 1462"/>
                <a:gd name="T16" fmla="*/ 0 w 1462"/>
                <a:gd name="T17" fmla="*/ 445 h 1462"/>
                <a:gd name="T18" fmla="*/ 441 w 1462"/>
                <a:gd name="T19" fmla="*/ 0 h 1462"/>
                <a:gd name="connsiteX0" fmla="*/ 3016 w 10183"/>
                <a:gd name="connsiteY0" fmla="*/ 0 h 10284"/>
                <a:gd name="connsiteX1" fmla="*/ 9049 w 10183"/>
                <a:gd name="connsiteY1" fmla="*/ 6005 h 10284"/>
                <a:gd name="connsiteX2" fmla="*/ 10000 w 10183"/>
                <a:gd name="connsiteY2" fmla="*/ 5062 h 10284"/>
                <a:gd name="connsiteX3" fmla="*/ 9938 w 10183"/>
                <a:gd name="connsiteY3" fmla="*/ 9911 h 10284"/>
                <a:gd name="connsiteX4" fmla="*/ 7510 w 10183"/>
                <a:gd name="connsiteY4" fmla="*/ 9966 h 10284"/>
                <a:gd name="connsiteX5" fmla="*/ 5089 w 10183"/>
                <a:gd name="connsiteY5" fmla="*/ 10000 h 10284"/>
                <a:gd name="connsiteX6" fmla="*/ 6033 w 10183"/>
                <a:gd name="connsiteY6" fmla="*/ 9049 h 10284"/>
                <a:gd name="connsiteX7" fmla="*/ 0 w 10183"/>
                <a:gd name="connsiteY7" fmla="*/ 3044 h 10284"/>
                <a:gd name="connsiteX8" fmla="*/ 3016 w 10183"/>
                <a:gd name="connsiteY8" fmla="*/ 0 h 10284"/>
                <a:gd name="connsiteX0-1" fmla="*/ 3016 w 10356"/>
                <a:gd name="connsiteY0-2" fmla="*/ 0 h 10339"/>
                <a:gd name="connsiteX1-3" fmla="*/ 9049 w 10356"/>
                <a:gd name="connsiteY1-4" fmla="*/ 6005 h 10339"/>
                <a:gd name="connsiteX2-5" fmla="*/ 10000 w 10356"/>
                <a:gd name="connsiteY2-6" fmla="*/ 5062 h 10339"/>
                <a:gd name="connsiteX3-7" fmla="*/ 9938 w 10356"/>
                <a:gd name="connsiteY3-8" fmla="*/ 9911 h 10339"/>
                <a:gd name="connsiteX4-9" fmla="*/ 5089 w 10356"/>
                <a:gd name="connsiteY4-10" fmla="*/ 10000 h 10339"/>
                <a:gd name="connsiteX5-11" fmla="*/ 6033 w 10356"/>
                <a:gd name="connsiteY5-12" fmla="*/ 9049 h 10339"/>
                <a:gd name="connsiteX6-13" fmla="*/ 0 w 10356"/>
                <a:gd name="connsiteY6-14" fmla="*/ 3044 h 10339"/>
                <a:gd name="connsiteX7-15" fmla="*/ 3016 w 10356"/>
                <a:gd name="connsiteY7-16" fmla="*/ 0 h 10339"/>
                <a:gd name="connsiteX0-17" fmla="*/ 3016 w 10356"/>
                <a:gd name="connsiteY0-18" fmla="*/ 0 h 10000"/>
                <a:gd name="connsiteX1-19" fmla="*/ 9049 w 10356"/>
                <a:gd name="connsiteY1-20" fmla="*/ 6005 h 10000"/>
                <a:gd name="connsiteX2-21" fmla="*/ 10000 w 10356"/>
                <a:gd name="connsiteY2-22" fmla="*/ 5062 h 10000"/>
                <a:gd name="connsiteX3-23" fmla="*/ 9938 w 10356"/>
                <a:gd name="connsiteY3-24" fmla="*/ 9911 h 10000"/>
                <a:gd name="connsiteX4-25" fmla="*/ 5089 w 10356"/>
                <a:gd name="connsiteY4-26" fmla="*/ 10000 h 10000"/>
                <a:gd name="connsiteX5-27" fmla="*/ 6033 w 10356"/>
                <a:gd name="connsiteY5-28" fmla="*/ 9049 h 10000"/>
                <a:gd name="connsiteX6-29" fmla="*/ 0 w 10356"/>
                <a:gd name="connsiteY6-30" fmla="*/ 3044 h 10000"/>
                <a:gd name="connsiteX7-31" fmla="*/ 3016 w 10356"/>
                <a:gd name="connsiteY7-32" fmla="*/ 0 h 10000"/>
                <a:gd name="connsiteX0-33" fmla="*/ 3016 w 10000"/>
                <a:gd name="connsiteY0-34" fmla="*/ 0 h 10000"/>
                <a:gd name="connsiteX1-35" fmla="*/ 9049 w 10000"/>
                <a:gd name="connsiteY1-36" fmla="*/ 6005 h 10000"/>
                <a:gd name="connsiteX2-37" fmla="*/ 10000 w 10000"/>
                <a:gd name="connsiteY2-38" fmla="*/ 5062 h 10000"/>
                <a:gd name="connsiteX3-39" fmla="*/ 9938 w 10000"/>
                <a:gd name="connsiteY3-40" fmla="*/ 9911 h 10000"/>
                <a:gd name="connsiteX4-41" fmla="*/ 5089 w 10000"/>
                <a:gd name="connsiteY4-42" fmla="*/ 10000 h 10000"/>
                <a:gd name="connsiteX5-43" fmla="*/ 6033 w 10000"/>
                <a:gd name="connsiteY5-44" fmla="*/ 9049 h 10000"/>
                <a:gd name="connsiteX6-45" fmla="*/ 0 w 10000"/>
                <a:gd name="connsiteY6-46" fmla="*/ 3044 h 10000"/>
                <a:gd name="connsiteX7-47" fmla="*/ 3016 w 10000"/>
                <a:gd name="connsiteY7-48" fmla="*/ 0 h 10000"/>
                <a:gd name="connsiteX0-49" fmla="*/ 3016 w 10000"/>
                <a:gd name="connsiteY0-50" fmla="*/ 0 h 10000"/>
                <a:gd name="connsiteX1-51" fmla="*/ 9049 w 10000"/>
                <a:gd name="connsiteY1-52" fmla="*/ 6005 h 10000"/>
                <a:gd name="connsiteX2-53" fmla="*/ 10000 w 10000"/>
                <a:gd name="connsiteY2-54" fmla="*/ 5062 h 10000"/>
                <a:gd name="connsiteX3-55" fmla="*/ 9938 w 10000"/>
                <a:gd name="connsiteY3-56" fmla="*/ 9952 h 10000"/>
                <a:gd name="connsiteX4-57" fmla="*/ 5089 w 10000"/>
                <a:gd name="connsiteY4-58" fmla="*/ 10000 h 10000"/>
                <a:gd name="connsiteX5-59" fmla="*/ 6033 w 10000"/>
                <a:gd name="connsiteY5-60" fmla="*/ 9049 h 10000"/>
                <a:gd name="connsiteX6-61" fmla="*/ 0 w 10000"/>
                <a:gd name="connsiteY6-62" fmla="*/ 3044 h 10000"/>
                <a:gd name="connsiteX7-63" fmla="*/ 3016 w 10000"/>
                <a:gd name="connsiteY7-64" fmla="*/ 0 h 10000"/>
                <a:gd name="connsiteX0-65" fmla="*/ 3016 w 10000"/>
                <a:gd name="connsiteY0-66" fmla="*/ 0 h 10000"/>
                <a:gd name="connsiteX1-67" fmla="*/ 9049 w 10000"/>
                <a:gd name="connsiteY1-68" fmla="*/ 6005 h 10000"/>
                <a:gd name="connsiteX2-69" fmla="*/ 10000 w 10000"/>
                <a:gd name="connsiteY2-70" fmla="*/ 5062 h 10000"/>
                <a:gd name="connsiteX3-71" fmla="*/ 9979 w 10000"/>
                <a:gd name="connsiteY3-72" fmla="*/ 9952 h 10000"/>
                <a:gd name="connsiteX4-73" fmla="*/ 5089 w 10000"/>
                <a:gd name="connsiteY4-74" fmla="*/ 10000 h 10000"/>
                <a:gd name="connsiteX5-75" fmla="*/ 6033 w 10000"/>
                <a:gd name="connsiteY5-76" fmla="*/ 9049 h 10000"/>
                <a:gd name="connsiteX6-77" fmla="*/ 0 w 10000"/>
                <a:gd name="connsiteY6-78" fmla="*/ 3044 h 10000"/>
                <a:gd name="connsiteX7-79" fmla="*/ 3016 w 10000"/>
                <a:gd name="connsiteY7-80" fmla="*/ 0 h 10000"/>
                <a:gd name="connsiteX0-81" fmla="*/ 3016 w 10000"/>
                <a:gd name="connsiteY0-82" fmla="*/ 0 h 10000"/>
                <a:gd name="connsiteX1-83" fmla="*/ 9049 w 10000"/>
                <a:gd name="connsiteY1-84" fmla="*/ 6005 h 10000"/>
                <a:gd name="connsiteX2-85" fmla="*/ 10000 w 10000"/>
                <a:gd name="connsiteY2-86" fmla="*/ 5062 h 10000"/>
                <a:gd name="connsiteX3-87" fmla="*/ 9979 w 10000"/>
                <a:gd name="connsiteY3-88" fmla="*/ 9993 h 10000"/>
                <a:gd name="connsiteX4-89" fmla="*/ 5089 w 10000"/>
                <a:gd name="connsiteY4-90" fmla="*/ 10000 h 10000"/>
                <a:gd name="connsiteX5-91" fmla="*/ 6033 w 10000"/>
                <a:gd name="connsiteY5-92" fmla="*/ 9049 h 10000"/>
                <a:gd name="connsiteX6-93" fmla="*/ 0 w 10000"/>
                <a:gd name="connsiteY6-94" fmla="*/ 3044 h 10000"/>
                <a:gd name="connsiteX7-95" fmla="*/ 3016 w 10000"/>
                <a:gd name="connsiteY7-96"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00" h="10000">
                  <a:moveTo>
                    <a:pt x="3016" y="0"/>
                  </a:moveTo>
                  <a:lnTo>
                    <a:pt x="9049" y="6005"/>
                  </a:lnTo>
                  <a:lnTo>
                    <a:pt x="10000" y="5062"/>
                  </a:lnTo>
                  <a:cubicBezTo>
                    <a:pt x="9979" y="6678"/>
                    <a:pt x="10000" y="8377"/>
                    <a:pt x="9979" y="9993"/>
                  </a:cubicBezTo>
                  <a:lnTo>
                    <a:pt x="5089" y="10000"/>
                  </a:lnTo>
                  <a:lnTo>
                    <a:pt x="6033" y="9049"/>
                  </a:lnTo>
                  <a:lnTo>
                    <a:pt x="0" y="3044"/>
                  </a:lnTo>
                  <a:lnTo>
                    <a:pt x="3016" y="0"/>
                  </a:lnTo>
                  <a:close/>
                </a:path>
              </a:pathLst>
            </a:custGeom>
            <a:gradFill flip="none" rotWithShape="1">
              <a:gsLst>
                <a:gs pos="0">
                  <a:schemeClr val="bg1">
                    <a:alpha val="50000"/>
                  </a:schemeClr>
                </a:gs>
                <a:gs pos="49000">
                  <a:schemeClr val="bg1">
                    <a:alpha val="25000"/>
                  </a:schemeClr>
                </a:gs>
                <a:gs pos="100000">
                  <a:schemeClr val="bg1">
                    <a:alpha val="15000"/>
                  </a:schemeClr>
                </a:gs>
              </a:gsLst>
              <a:lin ang="15000000" scaled="0"/>
            </a:gradFill>
            <a:ln>
              <a:noFill/>
            </a:ln>
            <a:effectLst>
              <a:outerShdw blurRad="177800" dist="101600" dir="13800000" algn="r" rotWithShape="0">
                <a:prstClr val="black">
                  <a:alpha val="40000"/>
                </a:prstClr>
              </a:outerShdw>
            </a:effec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45" name="文本框 44"/>
            <p:cNvSpPr txBox="1"/>
            <p:nvPr/>
          </p:nvSpPr>
          <p:spPr>
            <a:xfrm rot="2675746">
              <a:off x="4807094" y="3025567"/>
              <a:ext cx="1287143" cy="1005840"/>
            </a:xfrm>
            <a:prstGeom prst="rect">
              <a:avLst/>
            </a:prstGeom>
            <a:noFill/>
          </p:spPr>
          <p:txBody>
            <a:bodyPr wrap="square" rtlCol="0">
              <a:spAutoFit/>
            </a:bodyPr>
            <a:lstStyle/>
            <a:p>
              <a:pPr algn="ctr"/>
              <a:r>
                <a:rPr lang="en-US" altLang="zh-CN" sz="6000" b="1" dirty="0">
                  <a:solidFill>
                    <a:schemeClr val="bg1"/>
                  </a:solidFill>
                  <a:ea typeface="微软雅黑" panose="020B0503020204020204" pitchFamily="34" charset="-122"/>
                </a:rPr>
                <a:t>01</a:t>
              </a:r>
            </a:p>
          </p:txBody>
        </p:sp>
        <p:grpSp>
          <p:nvGrpSpPr>
            <p:cNvPr id="46" name="组合 45"/>
            <p:cNvGrpSpPr/>
            <p:nvPr/>
          </p:nvGrpSpPr>
          <p:grpSpPr>
            <a:xfrm rot="2856416">
              <a:off x="4312570" y="2287632"/>
              <a:ext cx="326561" cy="604424"/>
              <a:chOff x="4194176" y="1773238"/>
              <a:chExt cx="180975" cy="334962"/>
            </a:xfrm>
            <a:solidFill>
              <a:schemeClr val="bg1"/>
            </a:solidFill>
          </p:grpSpPr>
          <p:sp>
            <p:nvSpPr>
              <p:cNvPr id="47" name="Freeform 46"/>
              <p:cNvSpPr>
                <a:spLocks noEditPoints="1"/>
              </p:cNvSpPr>
              <p:nvPr/>
            </p:nvSpPr>
            <p:spPr bwMode="auto">
              <a:xfrm>
                <a:off x="4194176" y="1773238"/>
                <a:ext cx="180975" cy="236538"/>
              </a:xfrm>
              <a:custGeom>
                <a:avLst/>
                <a:gdLst>
                  <a:gd name="T0" fmla="*/ 35 w 48"/>
                  <a:gd name="T1" fmla="*/ 62 h 63"/>
                  <a:gd name="T2" fmla="*/ 36 w 48"/>
                  <a:gd name="T3" fmla="*/ 63 h 63"/>
                  <a:gd name="T4" fmla="*/ 36 w 48"/>
                  <a:gd name="T5" fmla="*/ 58 h 63"/>
                  <a:gd name="T6" fmla="*/ 48 w 48"/>
                  <a:gd name="T7" fmla="*/ 23 h 63"/>
                  <a:gd name="T8" fmla="*/ 24 w 48"/>
                  <a:gd name="T9" fmla="*/ 0 h 63"/>
                  <a:gd name="T10" fmla="*/ 0 w 48"/>
                  <a:gd name="T11" fmla="*/ 23 h 63"/>
                  <a:gd name="T12" fmla="*/ 11 w 48"/>
                  <a:gd name="T13" fmla="*/ 58 h 63"/>
                  <a:gd name="T14" fmla="*/ 11 w 48"/>
                  <a:gd name="T15" fmla="*/ 63 h 63"/>
                  <a:gd name="T16" fmla="*/ 12 w 48"/>
                  <a:gd name="T17" fmla="*/ 62 h 63"/>
                  <a:gd name="T18" fmla="*/ 35 w 48"/>
                  <a:gd name="T19" fmla="*/ 62 h 63"/>
                  <a:gd name="T20" fmla="*/ 7 w 48"/>
                  <a:gd name="T21" fmla="*/ 26 h 63"/>
                  <a:gd name="T22" fmla="*/ 6 w 48"/>
                  <a:gd name="T23" fmla="*/ 27 h 63"/>
                  <a:gd name="T24" fmla="*/ 5 w 48"/>
                  <a:gd name="T25" fmla="*/ 26 h 63"/>
                  <a:gd name="T26" fmla="*/ 5 w 48"/>
                  <a:gd name="T27" fmla="*/ 18 h 63"/>
                  <a:gd name="T28" fmla="*/ 6 w 48"/>
                  <a:gd name="T29" fmla="*/ 17 h 63"/>
                  <a:gd name="T30" fmla="*/ 7 w 48"/>
                  <a:gd name="T31" fmla="*/ 18 h 63"/>
                  <a:gd name="T32" fmla="*/ 7 w 48"/>
                  <a:gd name="T33"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62">
                    <a:moveTo>
                      <a:pt x="35" y="62"/>
                    </a:moveTo>
                    <a:cubicBezTo>
                      <a:pt x="35" y="62"/>
                      <a:pt x="36" y="62"/>
                      <a:pt x="36" y="63"/>
                    </a:cubicBezTo>
                    <a:cubicBezTo>
                      <a:pt x="36" y="58"/>
                      <a:pt x="36" y="58"/>
                      <a:pt x="36" y="58"/>
                    </a:cubicBezTo>
                    <a:cubicBezTo>
                      <a:pt x="37" y="52"/>
                      <a:pt x="48" y="29"/>
                      <a:pt x="48" y="23"/>
                    </a:cubicBezTo>
                    <a:cubicBezTo>
                      <a:pt x="48" y="10"/>
                      <a:pt x="37" y="0"/>
                      <a:pt x="24" y="0"/>
                    </a:cubicBezTo>
                    <a:cubicBezTo>
                      <a:pt x="10" y="0"/>
                      <a:pt x="0" y="10"/>
                      <a:pt x="0" y="23"/>
                    </a:cubicBezTo>
                    <a:cubicBezTo>
                      <a:pt x="0" y="29"/>
                      <a:pt x="11" y="52"/>
                      <a:pt x="11" y="58"/>
                    </a:cubicBezTo>
                    <a:cubicBezTo>
                      <a:pt x="11" y="63"/>
                      <a:pt x="11" y="63"/>
                      <a:pt x="11" y="63"/>
                    </a:cubicBezTo>
                    <a:cubicBezTo>
                      <a:pt x="11" y="62"/>
                      <a:pt x="12" y="62"/>
                      <a:pt x="12" y="62"/>
                    </a:cubicBezTo>
                    <a:lnTo>
                      <a:pt x="35" y="62"/>
                    </a:lnTo>
                    <a:close/>
                    <a:moveTo>
                      <a:pt x="7" y="26"/>
                    </a:moveTo>
                    <a:cubicBezTo>
                      <a:pt x="7" y="27"/>
                      <a:pt x="7" y="27"/>
                      <a:pt x="6" y="27"/>
                    </a:cubicBezTo>
                    <a:cubicBezTo>
                      <a:pt x="5" y="27"/>
                      <a:pt x="5" y="27"/>
                      <a:pt x="5" y="26"/>
                    </a:cubicBezTo>
                    <a:cubicBezTo>
                      <a:pt x="5" y="18"/>
                      <a:pt x="5" y="18"/>
                      <a:pt x="5" y="18"/>
                    </a:cubicBezTo>
                    <a:cubicBezTo>
                      <a:pt x="5" y="17"/>
                      <a:pt x="5" y="17"/>
                      <a:pt x="6" y="17"/>
                    </a:cubicBezTo>
                    <a:cubicBezTo>
                      <a:pt x="7" y="17"/>
                      <a:pt x="7" y="17"/>
                      <a:pt x="7" y="18"/>
                    </a:cubicBezTo>
                    <a:lnTo>
                      <a:pt x="7"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48" name="Freeform 47"/>
              <p:cNvSpPr/>
              <p:nvPr/>
            </p:nvSpPr>
            <p:spPr bwMode="auto">
              <a:xfrm>
                <a:off x="4246563" y="2089150"/>
                <a:ext cx="71438" cy="19050"/>
              </a:xfrm>
              <a:custGeom>
                <a:avLst/>
                <a:gdLst>
                  <a:gd name="T0" fmla="*/ 0 w 19"/>
                  <a:gd name="T1" fmla="*/ 4 h 5"/>
                  <a:gd name="T2" fmla="*/ 2 w 19"/>
                  <a:gd name="T3" fmla="*/ 5 h 5"/>
                  <a:gd name="T4" fmla="*/ 17 w 19"/>
                  <a:gd name="T5" fmla="*/ 5 h 5"/>
                  <a:gd name="T6" fmla="*/ 19 w 19"/>
                  <a:gd name="T7" fmla="*/ 4 h 5"/>
                  <a:gd name="T8" fmla="*/ 19 w 19"/>
                  <a:gd name="T9" fmla="*/ 0 h 5"/>
                  <a:gd name="T10" fmla="*/ 0 w 19"/>
                  <a:gd name="T11" fmla="*/ 0 h 5"/>
                  <a:gd name="T12" fmla="*/ 0 w 19"/>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19" h="5">
                    <a:moveTo>
                      <a:pt x="0" y="4"/>
                    </a:moveTo>
                    <a:cubicBezTo>
                      <a:pt x="0" y="4"/>
                      <a:pt x="1" y="5"/>
                      <a:pt x="2" y="5"/>
                    </a:cubicBezTo>
                    <a:cubicBezTo>
                      <a:pt x="17" y="5"/>
                      <a:pt x="17" y="5"/>
                      <a:pt x="17" y="5"/>
                    </a:cubicBezTo>
                    <a:cubicBezTo>
                      <a:pt x="18" y="5"/>
                      <a:pt x="19" y="4"/>
                      <a:pt x="19" y="4"/>
                    </a:cubicBezTo>
                    <a:cubicBezTo>
                      <a:pt x="19" y="0"/>
                      <a:pt x="19" y="0"/>
                      <a:pt x="19"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49" name="Freeform 48"/>
              <p:cNvSpPr/>
              <p:nvPr/>
            </p:nvSpPr>
            <p:spPr bwMode="auto">
              <a:xfrm>
                <a:off x="4232276" y="2009775"/>
                <a:ext cx="104775" cy="74613"/>
              </a:xfrm>
              <a:custGeom>
                <a:avLst/>
                <a:gdLst>
                  <a:gd name="T0" fmla="*/ 26 w 28"/>
                  <a:gd name="T1" fmla="*/ 1 h 20"/>
                  <a:gd name="T2" fmla="*/ 25 w 28"/>
                  <a:gd name="T3" fmla="*/ 0 h 20"/>
                  <a:gd name="T4" fmla="*/ 2 w 28"/>
                  <a:gd name="T5" fmla="*/ 0 h 20"/>
                  <a:gd name="T6" fmla="*/ 1 w 28"/>
                  <a:gd name="T7" fmla="*/ 1 h 20"/>
                  <a:gd name="T8" fmla="*/ 0 w 28"/>
                  <a:gd name="T9" fmla="*/ 3 h 20"/>
                  <a:gd name="T10" fmla="*/ 0 w 28"/>
                  <a:gd name="T11" fmla="*/ 17 h 20"/>
                  <a:gd name="T12" fmla="*/ 2 w 28"/>
                  <a:gd name="T13" fmla="*/ 20 h 20"/>
                  <a:gd name="T14" fmla="*/ 4 w 28"/>
                  <a:gd name="T15" fmla="*/ 20 h 20"/>
                  <a:gd name="T16" fmla="*/ 23 w 28"/>
                  <a:gd name="T17" fmla="*/ 20 h 20"/>
                  <a:gd name="T18" fmla="*/ 25 w 28"/>
                  <a:gd name="T19" fmla="*/ 20 h 20"/>
                  <a:gd name="T20" fmla="*/ 28 w 28"/>
                  <a:gd name="T21" fmla="*/ 17 h 20"/>
                  <a:gd name="T22" fmla="*/ 28 w 28"/>
                  <a:gd name="T23" fmla="*/ 3 h 20"/>
                  <a:gd name="T24" fmla="*/ 26 w 28"/>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26" y="1"/>
                    </a:moveTo>
                    <a:cubicBezTo>
                      <a:pt x="26" y="0"/>
                      <a:pt x="25" y="0"/>
                      <a:pt x="25" y="0"/>
                    </a:cubicBezTo>
                    <a:cubicBezTo>
                      <a:pt x="2" y="0"/>
                      <a:pt x="2" y="0"/>
                      <a:pt x="2" y="0"/>
                    </a:cubicBezTo>
                    <a:cubicBezTo>
                      <a:pt x="2" y="0"/>
                      <a:pt x="1" y="0"/>
                      <a:pt x="1" y="1"/>
                    </a:cubicBezTo>
                    <a:cubicBezTo>
                      <a:pt x="0" y="1"/>
                      <a:pt x="0" y="2"/>
                      <a:pt x="0" y="3"/>
                    </a:cubicBezTo>
                    <a:cubicBezTo>
                      <a:pt x="0" y="17"/>
                      <a:pt x="0" y="17"/>
                      <a:pt x="0" y="17"/>
                    </a:cubicBezTo>
                    <a:cubicBezTo>
                      <a:pt x="0" y="19"/>
                      <a:pt x="1" y="20"/>
                      <a:pt x="2" y="20"/>
                    </a:cubicBezTo>
                    <a:cubicBezTo>
                      <a:pt x="4" y="20"/>
                      <a:pt x="4" y="20"/>
                      <a:pt x="4" y="20"/>
                    </a:cubicBezTo>
                    <a:cubicBezTo>
                      <a:pt x="23" y="20"/>
                      <a:pt x="23" y="20"/>
                      <a:pt x="23" y="20"/>
                    </a:cubicBezTo>
                    <a:cubicBezTo>
                      <a:pt x="25" y="20"/>
                      <a:pt x="25" y="20"/>
                      <a:pt x="25" y="20"/>
                    </a:cubicBezTo>
                    <a:cubicBezTo>
                      <a:pt x="26" y="20"/>
                      <a:pt x="28" y="19"/>
                      <a:pt x="28" y="17"/>
                    </a:cubicBezTo>
                    <a:cubicBezTo>
                      <a:pt x="28" y="3"/>
                      <a:pt x="28" y="3"/>
                      <a:pt x="28" y="3"/>
                    </a:cubicBezTo>
                    <a:cubicBezTo>
                      <a:pt x="28" y="2"/>
                      <a:pt x="27" y="1"/>
                      <a:pt x="2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grpSp>
      </p:grpSp>
      <p:grpSp>
        <p:nvGrpSpPr>
          <p:cNvPr id="50" name="组合 49"/>
          <p:cNvGrpSpPr/>
          <p:nvPr/>
        </p:nvGrpSpPr>
        <p:grpSpPr>
          <a:xfrm>
            <a:off x="6109224" y="3865630"/>
            <a:ext cx="2277538" cy="2174031"/>
            <a:chOff x="6109224" y="4275840"/>
            <a:chExt cx="2277538" cy="2174031"/>
          </a:xfrm>
        </p:grpSpPr>
        <p:sp>
          <p:nvSpPr>
            <p:cNvPr id="51" name="Freeform 6"/>
            <p:cNvSpPr/>
            <p:nvPr/>
          </p:nvSpPr>
          <p:spPr bwMode="auto">
            <a:xfrm flipH="1" flipV="1">
              <a:off x="6212731" y="4275840"/>
              <a:ext cx="2174031" cy="2174031"/>
            </a:xfrm>
            <a:custGeom>
              <a:avLst/>
              <a:gdLst>
                <a:gd name="T0" fmla="*/ 441 w 1462"/>
                <a:gd name="T1" fmla="*/ 0 h 1462"/>
                <a:gd name="T2" fmla="*/ 1323 w 1462"/>
                <a:gd name="T3" fmla="*/ 878 h 1462"/>
                <a:gd name="T4" fmla="*/ 1462 w 1462"/>
                <a:gd name="T5" fmla="*/ 740 h 1462"/>
                <a:gd name="T6" fmla="*/ 1457 w 1462"/>
                <a:gd name="T7" fmla="*/ 1094 h 1462"/>
                <a:gd name="T8" fmla="*/ 1453 w 1462"/>
                <a:gd name="T9" fmla="*/ 1449 h 1462"/>
                <a:gd name="T10" fmla="*/ 1098 w 1462"/>
                <a:gd name="T11" fmla="*/ 1457 h 1462"/>
                <a:gd name="T12" fmla="*/ 744 w 1462"/>
                <a:gd name="T13" fmla="*/ 1462 h 1462"/>
                <a:gd name="T14" fmla="*/ 882 w 1462"/>
                <a:gd name="T15" fmla="*/ 1323 h 1462"/>
                <a:gd name="T16" fmla="*/ 0 w 1462"/>
                <a:gd name="T17" fmla="*/ 445 h 1462"/>
                <a:gd name="T18" fmla="*/ 441 w 1462"/>
                <a:gd name="T19" fmla="*/ 0 h 1462"/>
                <a:gd name="connsiteX0" fmla="*/ 3016 w 10183"/>
                <a:gd name="connsiteY0" fmla="*/ 0 h 10284"/>
                <a:gd name="connsiteX1" fmla="*/ 9049 w 10183"/>
                <a:gd name="connsiteY1" fmla="*/ 6005 h 10284"/>
                <a:gd name="connsiteX2" fmla="*/ 10000 w 10183"/>
                <a:gd name="connsiteY2" fmla="*/ 5062 h 10284"/>
                <a:gd name="connsiteX3" fmla="*/ 9938 w 10183"/>
                <a:gd name="connsiteY3" fmla="*/ 9911 h 10284"/>
                <a:gd name="connsiteX4" fmla="*/ 7510 w 10183"/>
                <a:gd name="connsiteY4" fmla="*/ 9966 h 10284"/>
                <a:gd name="connsiteX5" fmla="*/ 5089 w 10183"/>
                <a:gd name="connsiteY5" fmla="*/ 10000 h 10284"/>
                <a:gd name="connsiteX6" fmla="*/ 6033 w 10183"/>
                <a:gd name="connsiteY6" fmla="*/ 9049 h 10284"/>
                <a:gd name="connsiteX7" fmla="*/ 0 w 10183"/>
                <a:gd name="connsiteY7" fmla="*/ 3044 h 10284"/>
                <a:gd name="connsiteX8" fmla="*/ 3016 w 10183"/>
                <a:gd name="connsiteY8" fmla="*/ 0 h 10284"/>
                <a:gd name="connsiteX0-1" fmla="*/ 3016 w 10356"/>
                <a:gd name="connsiteY0-2" fmla="*/ 0 h 10339"/>
                <a:gd name="connsiteX1-3" fmla="*/ 9049 w 10356"/>
                <a:gd name="connsiteY1-4" fmla="*/ 6005 h 10339"/>
                <a:gd name="connsiteX2-5" fmla="*/ 10000 w 10356"/>
                <a:gd name="connsiteY2-6" fmla="*/ 5062 h 10339"/>
                <a:gd name="connsiteX3-7" fmla="*/ 9938 w 10356"/>
                <a:gd name="connsiteY3-8" fmla="*/ 9911 h 10339"/>
                <a:gd name="connsiteX4-9" fmla="*/ 5089 w 10356"/>
                <a:gd name="connsiteY4-10" fmla="*/ 10000 h 10339"/>
                <a:gd name="connsiteX5-11" fmla="*/ 6033 w 10356"/>
                <a:gd name="connsiteY5-12" fmla="*/ 9049 h 10339"/>
                <a:gd name="connsiteX6-13" fmla="*/ 0 w 10356"/>
                <a:gd name="connsiteY6-14" fmla="*/ 3044 h 10339"/>
                <a:gd name="connsiteX7-15" fmla="*/ 3016 w 10356"/>
                <a:gd name="connsiteY7-16" fmla="*/ 0 h 10339"/>
                <a:gd name="connsiteX0-17" fmla="*/ 3016 w 10356"/>
                <a:gd name="connsiteY0-18" fmla="*/ 0 h 10000"/>
                <a:gd name="connsiteX1-19" fmla="*/ 9049 w 10356"/>
                <a:gd name="connsiteY1-20" fmla="*/ 6005 h 10000"/>
                <a:gd name="connsiteX2-21" fmla="*/ 10000 w 10356"/>
                <a:gd name="connsiteY2-22" fmla="*/ 5062 h 10000"/>
                <a:gd name="connsiteX3-23" fmla="*/ 9938 w 10356"/>
                <a:gd name="connsiteY3-24" fmla="*/ 9911 h 10000"/>
                <a:gd name="connsiteX4-25" fmla="*/ 5089 w 10356"/>
                <a:gd name="connsiteY4-26" fmla="*/ 10000 h 10000"/>
                <a:gd name="connsiteX5-27" fmla="*/ 6033 w 10356"/>
                <a:gd name="connsiteY5-28" fmla="*/ 9049 h 10000"/>
                <a:gd name="connsiteX6-29" fmla="*/ 0 w 10356"/>
                <a:gd name="connsiteY6-30" fmla="*/ 3044 h 10000"/>
                <a:gd name="connsiteX7-31" fmla="*/ 3016 w 10356"/>
                <a:gd name="connsiteY7-32" fmla="*/ 0 h 10000"/>
                <a:gd name="connsiteX0-33" fmla="*/ 3016 w 10000"/>
                <a:gd name="connsiteY0-34" fmla="*/ 0 h 10000"/>
                <a:gd name="connsiteX1-35" fmla="*/ 9049 w 10000"/>
                <a:gd name="connsiteY1-36" fmla="*/ 6005 h 10000"/>
                <a:gd name="connsiteX2-37" fmla="*/ 10000 w 10000"/>
                <a:gd name="connsiteY2-38" fmla="*/ 5062 h 10000"/>
                <a:gd name="connsiteX3-39" fmla="*/ 9938 w 10000"/>
                <a:gd name="connsiteY3-40" fmla="*/ 9911 h 10000"/>
                <a:gd name="connsiteX4-41" fmla="*/ 5089 w 10000"/>
                <a:gd name="connsiteY4-42" fmla="*/ 10000 h 10000"/>
                <a:gd name="connsiteX5-43" fmla="*/ 6033 w 10000"/>
                <a:gd name="connsiteY5-44" fmla="*/ 9049 h 10000"/>
                <a:gd name="connsiteX6-45" fmla="*/ 0 w 10000"/>
                <a:gd name="connsiteY6-46" fmla="*/ 3044 h 10000"/>
                <a:gd name="connsiteX7-47" fmla="*/ 3016 w 10000"/>
                <a:gd name="connsiteY7-48" fmla="*/ 0 h 10000"/>
                <a:gd name="connsiteX0-49" fmla="*/ 3016 w 10000"/>
                <a:gd name="connsiteY0-50" fmla="*/ 0 h 10000"/>
                <a:gd name="connsiteX1-51" fmla="*/ 9049 w 10000"/>
                <a:gd name="connsiteY1-52" fmla="*/ 6005 h 10000"/>
                <a:gd name="connsiteX2-53" fmla="*/ 10000 w 10000"/>
                <a:gd name="connsiteY2-54" fmla="*/ 5062 h 10000"/>
                <a:gd name="connsiteX3-55" fmla="*/ 9938 w 10000"/>
                <a:gd name="connsiteY3-56" fmla="*/ 9952 h 10000"/>
                <a:gd name="connsiteX4-57" fmla="*/ 5089 w 10000"/>
                <a:gd name="connsiteY4-58" fmla="*/ 10000 h 10000"/>
                <a:gd name="connsiteX5-59" fmla="*/ 6033 w 10000"/>
                <a:gd name="connsiteY5-60" fmla="*/ 9049 h 10000"/>
                <a:gd name="connsiteX6-61" fmla="*/ 0 w 10000"/>
                <a:gd name="connsiteY6-62" fmla="*/ 3044 h 10000"/>
                <a:gd name="connsiteX7-63" fmla="*/ 3016 w 10000"/>
                <a:gd name="connsiteY7-64" fmla="*/ 0 h 10000"/>
                <a:gd name="connsiteX0-65" fmla="*/ 3016 w 10000"/>
                <a:gd name="connsiteY0-66" fmla="*/ 0 h 10000"/>
                <a:gd name="connsiteX1-67" fmla="*/ 9049 w 10000"/>
                <a:gd name="connsiteY1-68" fmla="*/ 6005 h 10000"/>
                <a:gd name="connsiteX2-69" fmla="*/ 10000 w 10000"/>
                <a:gd name="connsiteY2-70" fmla="*/ 5062 h 10000"/>
                <a:gd name="connsiteX3-71" fmla="*/ 9979 w 10000"/>
                <a:gd name="connsiteY3-72" fmla="*/ 9952 h 10000"/>
                <a:gd name="connsiteX4-73" fmla="*/ 5089 w 10000"/>
                <a:gd name="connsiteY4-74" fmla="*/ 10000 h 10000"/>
                <a:gd name="connsiteX5-75" fmla="*/ 6033 w 10000"/>
                <a:gd name="connsiteY5-76" fmla="*/ 9049 h 10000"/>
                <a:gd name="connsiteX6-77" fmla="*/ 0 w 10000"/>
                <a:gd name="connsiteY6-78" fmla="*/ 3044 h 10000"/>
                <a:gd name="connsiteX7-79" fmla="*/ 3016 w 10000"/>
                <a:gd name="connsiteY7-80" fmla="*/ 0 h 10000"/>
                <a:gd name="connsiteX0-81" fmla="*/ 3016 w 10000"/>
                <a:gd name="connsiteY0-82" fmla="*/ 0 h 10000"/>
                <a:gd name="connsiteX1-83" fmla="*/ 9049 w 10000"/>
                <a:gd name="connsiteY1-84" fmla="*/ 6005 h 10000"/>
                <a:gd name="connsiteX2-85" fmla="*/ 10000 w 10000"/>
                <a:gd name="connsiteY2-86" fmla="*/ 5062 h 10000"/>
                <a:gd name="connsiteX3-87" fmla="*/ 9979 w 10000"/>
                <a:gd name="connsiteY3-88" fmla="*/ 9993 h 10000"/>
                <a:gd name="connsiteX4-89" fmla="*/ 5089 w 10000"/>
                <a:gd name="connsiteY4-90" fmla="*/ 10000 h 10000"/>
                <a:gd name="connsiteX5-91" fmla="*/ 6033 w 10000"/>
                <a:gd name="connsiteY5-92" fmla="*/ 9049 h 10000"/>
                <a:gd name="connsiteX6-93" fmla="*/ 0 w 10000"/>
                <a:gd name="connsiteY6-94" fmla="*/ 3044 h 10000"/>
                <a:gd name="connsiteX7-95" fmla="*/ 3016 w 10000"/>
                <a:gd name="connsiteY7-96"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00" h="10000">
                  <a:moveTo>
                    <a:pt x="3016" y="0"/>
                  </a:moveTo>
                  <a:lnTo>
                    <a:pt x="9049" y="6005"/>
                  </a:lnTo>
                  <a:lnTo>
                    <a:pt x="10000" y="5062"/>
                  </a:lnTo>
                  <a:cubicBezTo>
                    <a:pt x="9979" y="6678"/>
                    <a:pt x="10000" y="8377"/>
                    <a:pt x="9979" y="9993"/>
                  </a:cubicBezTo>
                  <a:lnTo>
                    <a:pt x="5089" y="10000"/>
                  </a:lnTo>
                  <a:lnTo>
                    <a:pt x="6033" y="9049"/>
                  </a:lnTo>
                  <a:lnTo>
                    <a:pt x="0" y="3044"/>
                  </a:lnTo>
                  <a:lnTo>
                    <a:pt x="3016" y="0"/>
                  </a:lnTo>
                  <a:close/>
                </a:path>
              </a:pathLst>
            </a:custGeom>
            <a:gradFill flip="none" rotWithShape="1">
              <a:gsLst>
                <a:gs pos="0">
                  <a:schemeClr val="bg1">
                    <a:alpha val="50000"/>
                  </a:schemeClr>
                </a:gs>
                <a:gs pos="49000">
                  <a:schemeClr val="bg1">
                    <a:alpha val="25000"/>
                  </a:schemeClr>
                </a:gs>
                <a:gs pos="100000">
                  <a:schemeClr val="bg1">
                    <a:alpha val="15000"/>
                  </a:schemeClr>
                </a:gs>
              </a:gsLst>
              <a:lin ang="15000000" scaled="0"/>
            </a:gradFill>
            <a:ln>
              <a:noFill/>
            </a:ln>
            <a:effectLst>
              <a:outerShdw blurRad="177800" dist="101600" dir="13800000" algn="r" rotWithShape="0">
                <a:prstClr val="black">
                  <a:alpha val="40000"/>
                </a:prstClr>
              </a:outerShdw>
            </a:effec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52" name="文本框 51"/>
            <p:cNvSpPr txBox="1"/>
            <p:nvPr/>
          </p:nvSpPr>
          <p:spPr>
            <a:xfrm rot="2675746">
              <a:off x="6112672" y="4316525"/>
              <a:ext cx="1287143" cy="1005840"/>
            </a:xfrm>
            <a:prstGeom prst="rect">
              <a:avLst/>
            </a:prstGeom>
            <a:noFill/>
          </p:spPr>
          <p:txBody>
            <a:bodyPr wrap="square" rtlCol="0">
              <a:spAutoFit/>
            </a:bodyPr>
            <a:lstStyle/>
            <a:p>
              <a:pPr algn="ctr"/>
              <a:r>
                <a:rPr lang="en-US" altLang="zh-CN" sz="6000" b="1" dirty="0">
                  <a:solidFill>
                    <a:schemeClr val="bg1"/>
                  </a:solidFill>
                  <a:ea typeface="微软雅黑" panose="020B0503020204020204" pitchFamily="34" charset="-122"/>
                </a:rPr>
                <a:t>03</a:t>
              </a:r>
            </a:p>
          </p:txBody>
        </p:sp>
        <p:grpSp>
          <p:nvGrpSpPr>
            <p:cNvPr id="53" name="组合 52"/>
            <p:cNvGrpSpPr/>
            <p:nvPr/>
          </p:nvGrpSpPr>
          <p:grpSpPr>
            <a:xfrm rot="2668224">
              <a:off x="7617308" y="5476993"/>
              <a:ext cx="277864" cy="670310"/>
              <a:chOff x="2343151" y="3048000"/>
              <a:chExt cx="153988" cy="371475"/>
            </a:xfrm>
            <a:solidFill>
              <a:schemeClr val="bg1"/>
            </a:solidFill>
          </p:grpSpPr>
          <p:sp>
            <p:nvSpPr>
              <p:cNvPr id="54" name="Oval 136"/>
              <p:cNvSpPr>
                <a:spLocks noChangeArrowheads="1"/>
              </p:cNvSpPr>
              <p:nvPr/>
            </p:nvSpPr>
            <p:spPr bwMode="auto">
              <a:xfrm>
                <a:off x="2373313" y="3048000"/>
                <a:ext cx="87313" cy="857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55" name="Freeform 137"/>
              <p:cNvSpPr/>
              <p:nvPr/>
            </p:nvSpPr>
            <p:spPr bwMode="auto">
              <a:xfrm>
                <a:off x="2343151" y="3149600"/>
                <a:ext cx="153988" cy="269875"/>
              </a:xfrm>
              <a:custGeom>
                <a:avLst/>
                <a:gdLst>
                  <a:gd name="T0" fmla="*/ 39 w 41"/>
                  <a:gd name="T1" fmla="*/ 7 h 72"/>
                  <a:gd name="T2" fmla="*/ 29 w 41"/>
                  <a:gd name="T3" fmla="*/ 0 h 72"/>
                  <a:gd name="T4" fmla="*/ 11 w 41"/>
                  <a:gd name="T5" fmla="*/ 0 h 72"/>
                  <a:gd name="T6" fmla="*/ 1 w 41"/>
                  <a:gd name="T7" fmla="*/ 7 h 72"/>
                  <a:gd name="T8" fmla="*/ 1 w 41"/>
                  <a:gd name="T9" fmla="*/ 8 h 72"/>
                  <a:gd name="T10" fmla="*/ 1 w 41"/>
                  <a:gd name="T11" fmla="*/ 8 h 72"/>
                  <a:gd name="T12" fmla="*/ 0 w 41"/>
                  <a:gd name="T13" fmla="*/ 31 h 72"/>
                  <a:gd name="T14" fmla="*/ 4 w 41"/>
                  <a:gd name="T15" fmla="*/ 36 h 72"/>
                  <a:gd name="T16" fmla="*/ 8 w 41"/>
                  <a:gd name="T17" fmla="*/ 31 h 72"/>
                  <a:gd name="T18" fmla="*/ 8 w 41"/>
                  <a:gd name="T19" fmla="*/ 15 h 72"/>
                  <a:gd name="T20" fmla="*/ 10 w 41"/>
                  <a:gd name="T21" fmla="*/ 15 h 72"/>
                  <a:gd name="T22" fmla="*/ 10 w 41"/>
                  <a:gd name="T23" fmla="*/ 68 h 72"/>
                  <a:gd name="T24" fmla="*/ 14 w 41"/>
                  <a:gd name="T25" fmla="*/ 72 h 72"/>
                  <a:gd name="T26" fmla="*/ 18 w 41"/>
                  <a:gd name="T27" fmla="*/ 68 h 72"/>
                  <a:gd name="T28" fmla="*/ 18 w 41"/>
                  <a:gd name="T29" fmla="*/ 39 h 72"/>
                  <a:gd name="T30" fmla="*/ 22 w 41"/>
                  <a:gd name="T31" fmla="*/ 39 h 72"/>
                  <a:gd name="T32" fmla="*/ 22 w 41"/>
                  <a:gd name="T33" fmla="*/ 68 h 72"/>
                  <a:gd name="T34" fmla="*/ 26 w 41"/>
                  <a:gd name="T35" fmla="*/ 72 h 72"/>
                  <a:gd name="T36" fmla="*/ 31 w 41"/>
                  <a:gd name="T37" fmla="*/ 68 h 72"/>
                  <a:gd name="T38" fmla="*/ 31 w 41"/>
                  <a:gd name="T39" fmla="*/ 15 h 72"/>
                  <a:gd name="T40" fmla="*/ 33 w 41"/>
                  <a:gd name="T41" fmla="*/ 15 h 72"/>
                  <a:gd name="T42" fmla="*/ 33 w 41"/>
                  <a:gd name="T43" fmla="*/ 31 h 72"/>
                  <a:gd name="T44" fmla="*/ 37 w 41"/>
                  <a:gd name="T45" fmla="*/ 36 h 72"/>
                  <a:gd name="T46" fmla="*/ 41 w 41"/>
                  <a:gd name="T47" fmla="*/ 31 h 72"/>
                  <a:gd name="T48" fmla="*/ 39 w 41"/>
                  <a:gd name="T49" fmla="*/ 8 h 72"/>
                  <a:gd name="T50" fmla="*/ 39 w 41"/>
                  <a:gd name="T51" fmla="*/ 8 h 72"/>
                  <a:gd name="T52" fmla="*/ 39 w 41"/>
                  <a:gd name="T53" fmla="*/ 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 h="72">
                    <a:moveTo>
                      <a:pt x="39" y="7"/>
                    </a:moveTo>
                    <a:cubicBezTo>
                      <a:pt x="39" y="3"/>
                      <a:pt x="35" y="0"/>
                      <a:pt x="29" y="0"/>
                    </a:cubicBezTo>
                    <a:cubicBezTo>
                      <a:pt x="11" y="0"/>
                      <a:pt x="11" y="0"/>
                      <a:pt x="11" y="0"/>
                    </a:cubicBezTo>
                    <a:cubicBezTo>
                      <a:pt x="6" y="0"/>
                      <a:pt x="1" y="3"/>
                      <a:pt x="1" y="7"/>
                    </a:cubicBezTo>
                    <a:cubicBezTo>
                      <a:pt x="1" y="8"/>
                      <a:pt x="1" y="8"/>
                      <a:pt x="1" y="8"/>
                    </a:cubicBezTo>
                    <a:cubicBezTo>
                      <a:pt x="1" y="8"/>
                      <a:pt x="1" y="8"/>
                      <a:pt x="1" y="8"/>
                    </a:cubicBezTo>
                    <a:cubicBezTo>
                      <a:pt x="0" y="31"/>
                      <a:pt x="0" y="31"/>
                      <a:pt x="0" y="31"/>
                    </a:cubicBezTo>
                    <a:cubicBezTo>
                      <a:pt x="0" y="34"/>
                      <a:pt x="1" y="36"/>
                      <a:pt x="4" y="36"/>
                    </a:cubicBezTo>
                    <a:cubicBezTo>
                      <a:pt x="6" y="36"/>
                      <a:pt x="8" y="34"/>
                      <a:pt x="8" y="31"/>
                    </a:cubicBezTo>
                    <a:cubicBezTo>
                      <a:pt x="8" y="15"/>
                      <a:pt x="8" y="15"/>
                      <a:pt x="8" y="15"/>
                    </a:cubicBezTo>
                    <a:cubicBezTo>
                      <a:pt x="10" y="15"/>
                      <a:pt x="10" y="15"/>
                      <a:pt x="10" y="15"/>
                    </a:cubicBezTo>
                    <a:cubicBezTo>
                      <a:pt x="10" y="68"/>
                      <a:pt x="10" y="68"/>
                      <a:pt x="10" y="68"/>
                    </a:cubicBezTo>
                    <a:cubicBezTo>
                      <a:pt x="10" y="71"/>
                      <a:pt x="12" y="72"/>
                      <a:pt x="14" y="72"/>
                    </a:cubicBezTo>
                    <a:cubicBezTo>
                      <a:pt x="16" y="72"/>
                      <a:pt x="18" y="71"/>
                      <a:pt x="18" y="68"/>
                    </a:cubicBezTo>
                    <a:cubicBezTo>
                      <a:pt x="18" y="39"/>
                      <a:pt x="18" y="39"/>
                      <a:pt x="18" y="39"/>
                    </a:cubicBezTo>
                    <a:cubicBezTo>
                      <a:pt x="22" y="39"/>
                      <a:pt x="22" y="39"/>
                      <a:pt x="22" y="39"/>
                    </a:cubicBezTo>
                    <a:cubicBezTo>
                      <a:pt x="22" y="68"/>
                      <a:pt x="22" y="68"/>
                      <a:pt x="22" y="68"/>
                    </a:cubicBezTo>
                    <a:cubicBezTo>
                      <a:pt x="22" y="71"/>
                      <a:pt x="24" y="72"/>
                      <a:pt x="26" y="72"/>
                    </a:cubicBezTo>
                    <a:cubicBezTo>
                      <a:pt x="29" y="72"/>
                      <a:pt x="31" y="71"/>
                      <a:pt x="31" y="68"/>
                    </a:cubicBezTo>
                    <a:cubicBezTo>
                      <a:pt x="31" y="15"/>
                      <a:pt x="31" y="15"/>
                      <a:pt x="31" y="15"/>
                    </a:cubicBezTo>
                    <a:cubicBezTo>
                      <a:pt x="33" y="15"/>
                      <a:pt x="33" y="15"/>
                      <a:pt x="33" y="15"/>
                    </a:cubicBezTo>
                    <a:cubicBezTo>
                      <a:pt x="33" y="31"/>
                      <a:pt x="33" y="31"/>
                      <a:pt x="33" y="31"/>
                    </a:cubicBezTo>
                    <a:cubicBezTo>
                      <a:pt x="33" y="34"/>
                      <a:pt x="35" y="36"/>
                      <a:pt x="37" y="36"/>
                    </a:cubicBezTo>
                    <a:cubicBezTo>
                      <a:pt x="39" y="36"/>
                      <a:pt x="41" y="34"/>
                      <a:pt x="41" y="31"/>
                    </a:cubicBezTo>
                    <a:cubicBezTo>
                      <a:pt x="39" y="8"/>
                      <a:pt x="39" y="8"/>
                      <a:pt x="39" y="8"/>
                    </a:cubicBezTo>
                    <a:cubicBezTo>
                      <a:pt x="39" y="8"/>
                      <a:pt x="39" y="8"/>
                      <a:pt x="39" y="8"/>
                    </a:cubicBezTo>
                    <a:lnTo>
                      <a:pt x="3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grpSp>
      </p:grpSp>
      <p:grpSp>
        <p:nvGrpSpPr>
          <p:cNvPr id="56" name="组合 55"/>
          <p:cNvGrpSpPr/>
          <p:nvPr/>
        </p:nvGrpSpPr>
        <p:grpSpPr>
          <a:xfrm>
            <a:off x="3786822" y="3744120"/>
            <a:ext cx="2174031" cy="2295777"/>
            <a:chOff x="3805237" y="4160680"/>
            <a:chExt cx="2174031" cy="2295777"/>
          </a:xfrm>
        </p:grpSpPr>
        <p:sp>
          <p:nvSpPr>
            <p:cNvPr id="57" name="Freeform 6"/>
            <p:cNvSpPr/>
            <p:nvPr/>
          </p:nvSpPr>
          <p:spPr bwMode="auto">
            <a:xfrm flipV="1">
              <a:off x="3805237" y="4282426"/>
              <a:ext cx="2174031" cy="2174031"/>
            </a:xfrm>
            <a:custGeom>
              <a:avLst/>
              <a:gdLst>
                <a:gd name="T0" fmla="*/ 441 w 1462"/>
                <a:gd name="T1" fmla="*/ 0 h 1462"/>
                <a:gd name="T2" fmla="*/ 1323 w 1462"/>
                <a:gd name="T3" fmla="*/ 878 h 1462"/>
                <a:gd name="T4" fmla="*/ 1462 w 1462"/>
                <a:gd name="T5" fmla="*/ 740 h 1462"/>
                <a:gd name="T6" fmla="*/ 1457 w 1462"/>
                <a:gd name="T7" fmla="*/ 1094 h 1462"/>
                <a:gd name="T8" fmla="*/ 1453 w 1462"/>
                <a:gd name="T9" fmla="*/ 1449 h 1462"/>
                <a:gd name="T10" fmla="*/ 1098 w 1462"/>
                <a:gd name="T11" fmla="*/ 1457 h 1462"/>
                <a:gd name="T12" fmla="*/ 744 w 1462"/>
                <a:gd name="T13" fmla="*/ 1462 h 1462"/>
                <a:gd name="T14" fmla="*/ 882 w 1462"/>
                <a:gd name="T15" fmla="*/ 1323 h 1462"/>
                <a:gd name="T16" fmla="*/ 0 w 1462"/>
                <a:gd name="T17" fmla="*/ 445 h 1462"/>
                <a:gd name="T18" fmla="*/ 441 w 1462"/>
                <a:gd name="T19" fmla="*/ 0 h 1462"/>
                <a:gd name="connsiteX0" fmla="*/ 3016 w 10183"/>
                <a:gd name="connsiteY0" fmla="*/ 0 h 10284"/>
                <a:gd name="connsiteX1" fmla="*/ 9049 w 10183"/>
                <a:gd name="connsiteY1" fmla="*/ 6005 h 10284"/>
                <a:gd name="connsiteX2" fmla="*/ 10000 w 10183"/>
                <a:gd name="connsiteY2" fmla="*/ 5062 h 10284"/>
                <a:gd name="connsiteX3" fmla="*/ 9938 w 10183"/>
                <a:gd name="connsiteY3" fmla="*/ 9911 h 10284"/>
                <a:gd name="connsiteX4" fmla="*/ 7510 w 10183"/>
                <a:gd name="connsiteY4" fmla="*/ 9966 h 10284"/>
                <a:gd name="connsiteX5" fmla="*/ 5089 w 10183"/>
                <a:gd name="connsiteY5" fmla="*/ 10000 h 10284"/>
                <a:gd name="connsiteX6" fmla="*/ 6033 w 10183"/>
                <a:gd name="connsiteY6" fmla="*/ 9049 h 10284"/>
                <a:gd name="connsiteX7" fmla="*/ 0 w 10183"/>
                <a:gd name="connsiteY7" fmla="*/ 3044 h 10284"/>
                <a:gd name="connsiteX8" fmla="*/ 3016 w 10183"/>
                <a:gd name="connsiteY8" fmla="*/ 0 h 10284"/>
                <a:gd name="connsiteX0-1" fmla="*/ 3016 w 10356"/>
                <a:gd name="connsiteY0-2" fmla="*/ 0 h 10339"/>
                <a:gd name="connsiteX1-3" fmla="*/ 9049 w 10356"/>
                <a:gd name="connsiteY1-4" fmla="*/ 6005 h 10339"/>
                <a:gd name="connsiteX2-5" fmla="*/ 10000 w 10356"/>
                <a:gd name="connsiteY2-6" fmla="*/ 5062 h 10339"/>
                <a:gd name="connsiteX3-7" fmla="*/ 9938 w 10356"/>
                <a:gd name="connsiteY3-8" fmla="*/ 9911 h 10339"/>
                <a:gd name="connsiteX4-9" fmla="*/ 5089 w 10356"/>
                <a:gd name="connsiteY4-10" fmla="*/ 10000 h 10339"/>
                <a:gd name="connsiteX5-11" fmla="*/ 6033 w 10356"/>
                <a:gd name="connsiteY5-12" fmla="*/ 9049 h 10339"/>
                <a:gd name="connsiteX6-13" fmla="*/ 0 w 10356"/>
                <a:gd name="connsiteY6-14" fmla="*/ 3044 h 10339"/>
                <a:gd name="connsiteX7-15" fmla="*/ 3016 w 10356"/>
                <a:gd name="connsiteY7-16" fmla="*/ 0 h 10339"/>
                <a:gd name="connsiteX0-17" fmla="*/ 3016 w 10356"/>
                <a:gd name="connsiteY0-18" fmla="*/ 0 h 10000"/>
                <a:gd name="connsiteX1-19" fmla="*/ 9049 w 10356"/>
                <a:gd name="connsiteY1-20" fmla="*/ 6005 h 10000"/>
                <a:gd name="connsiteX2-21" fmla="*/ 10000 w 10356"/>
                <a:gd name="connsiteY2-22" fmla="*/ 5062 h 10000"/>
                <a:gd name="connsiteX3-23" fmla="*/ 9938 w 10356"/>
                <a:gd name="connsiteY3-24" fmla="*/ 9911 h 10000"/>
                <a:gd name="connsiteX4-25" fmla="*/ 5089 w 10356"/>
                <a:gd name="connsiteY4-26" fmla="*/ 10000 h 10000"/>
                <a:gd name="connsiteX5-27" fmla="*/ 6033 w 10356"/>
                <a:gd name="connsiteY5-28" fmla="*/ 9049 h 10000"/>
                <a:gd name="connsiteX6-29" fmla="*/ 0 w 10356"/>
                <a:gd name="connsiteY6-30" fmla="*/ 3044 h 10000"/>
                <a:gd name="connsiteX7-31" fmla="*/ 3016 w 10356"/>
                <a:gd name="connsiteY7-32" fmla="*/ 0 h 10000"/>
                <a:gd name="connsiteX0-33" fmla="*/ 3016 w 10000"/>
                <a:gd name="connsiteY0-34" fmla="*/ 0 h 10000"/>
                <a:gd name="connsiteX1-35" fmla="*/ 9049 w 10000"/>
                <a:gd name="connsiteY1-36" fmla="*/ 6005 h 10000"/>
                <a:gd name="connsiteX2-37" fmla="*/ 10000 w 10000"/>
                <a:gd name="connsiteY2-38" fmla="*/ 5062 h 10000"/>
                <a:gd name="connsiteX3-39" fmla="*/ 9938 w 10000"/>
                <a:gd name="connsiteY3-40" fmla="*/ 9911 h 10000"/>
                <a:gd name="connsiteX4-41" fmla="*/ 5089 w 10000"/>
                <a:gd name="connsiteY4-42" fmla="*/ 10000 h 10000"/>
                <a:gd name="connsiteX5-43" fmla="*/ 6033 w 10000"/>
                <a:gd name="connsiteY5-44" fmla="*/ 9049 h 10000"/>
                <a:gd name="connsiteX6-45" fmla="*/ 0 w 10000"/>
                <a:gd name="connsiteY6-46" fmla="*/ 3044 h 10000"/>
                <a:gd name="connsiteX7-47" fmla="*/ 3016 w 10000"/>
                <a:gd name="connsiteY7-48" fmla="*/ 0 h 10000"/>
                <a:gd name="connsiteX0-49" fmla="*/ 3016 w 10000"/>
                <a:gd name="connsiteY0-50" fmla="*/ 0 h 10000"/>
                <a:gd name="connsiteX1-51" fmla="*/ 9049 w 10000"/>
                <a:gd name="connsiteY1-52" fmla="*/ 6005 h 10000"/>
                <a:gd name="connsiteX2-53" fmla="*/ 10000 w 10000"/>
                <a:gd name="connsiteY2-54" fmla="*/ 5062 h 10000"/>
                <a:gd name="connsiteX3-55" fmla="*/ 9938 w 10000"/>
                <a:gd name="connsiteY3-56" fmla="*/ 9952 h 10000"/>
                <a:gd name="connsiteX4-57" fmla="*/ 5089 w 10000"/>
                <a:gd name="connsiteY4-58" fmla="*/ 10000 h 10000"/>
                <a:gd name="connsiteX5-59" fmla="*/ 6033 w 10000"/>
                <a:gd name="connsiteY5-60" fmla="*/ 9049 h 10000"/>
                <a:gd name="connsiteX6-61" fmla="*/ 0 w 10000"/>
                <a:gd name="connsiteY6-62" fmla="*/ 3044 h 10000"/>
                <a:gd name="connsiteX7-63" fmla="*/ 3016 w 10000"/>
                <a:gd name="connsiteY7-64" fmla="*/ 0 h 10000"/>
                <a:gd name="connsiteX0-65" fmla="*/ 3016 w 10000"/>
                <a:gd name="connsiteY0-66" fmla="*/ 0 h 10000"/>
                <a:gd name="connsiteX1-67" fmla="*/ 9049 w 10000"/>
                <a:gd name="connsiteY1-68" fmla="*/ 6005 h 10000"/>
                <a:gd name="connsiteX2-69" fmla="*/ 10000 w 10000"/>
                <a:gd name="connsiteY2-70" fmla="*/ 5062 h 10000"/>
                <a:gd name="connsiteX3-71" fmla="*/ 9979 w 10000"/>
                <a:gd name="connsiteY3-72" fmla="*/ 9952 h 10000"/>
                <a:gd name="connsiteX4-73" fmla="*/ 5089 w 10000"/>
                <a:gd name="connsiteY4-74" fmla="*/ 10000 h 10000"/>
                <a:gd name="connsiteX5-75" fmla="*/ 6033 w 10000"/>
                <a:gd name="connsiteY5-76" fmla="*/ 9049 h 10000"/>
                <a:gd name="connsiteX6-77" fmla="*/ 0 w 10000"/>
                <a:gd name="connsiteY6-78" fmla="*/ 3044 h 10000"/>
                <a:gd name="connsiteX7-79" fmla="*/ 3016 w 10000"/>
                <a:gd name="connsiteY7-80" fmla="*/ 0 h 10000"/>
                <a:gd name="connsiteX0-81" fmla="*/ 3016 w 10000"/>
                <a:gd name="connsiteY0-82" fmla="*/ 0 h 10000"/>
                <a:gd name="connsiteX1-83" fmla="*/ 9049 w 10000"/>
                <a:gd name="connsiteY1-84" fmla="*/ 6005 h 10000"/>
                <a:gd name="connsiteX2-85" fmla="*/ 10000 w 10000"/>
                <a:gd name="connsiteY2-86" fmla="*/ 5062 h 10000"/>
                <a:gd name="connsiteX3-87" fmla="*/ 9979 w 10000"/>
                <a:gd name="connsiteY3-88" fmla="*/ 9993 h 10000"/>
                <a:gd name="connsiteX4-89" fmla="*/ 5089 w 10000"/>
                <a:gd name="connsiteY4-90" fmla="*/ 10000 h 10000"/>
                <a:gd name="connsiteX5-91" fmla="*/ 6033 w 10000"/>
                <a:gd name="connsiteY5-92" fmla="*/ 9049 h 10000"/>
                <a:gd name="connsiteX6-93" fmla="*/ 0 w 10000"/>
                <a:gd name="connsiteY6-94" fmla="*/ 3044 h 10000"/>
                <a:gd name="connsiteX7-95" fmla="*/ 3016 w 10000"/>
                <a:gd name="connsiteY7-96"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00" h="10000">
                  <a:moveTo>
                    <a:pt x="3016" y="0"/>
                  </a:moveTo>
                  <a:lnTo>
                    <a:pt x="9049" y="6005"/>
                  </a:lnTo>
                  <a:lnTo>
                    <a:pt x="10000" y="5062"/>
                  </a:lnTo>
                  <a:cubicBezTo>
                    <a:pt x="9979" y="6678"/>
                    <a:pt x="10000" y="8377"/>
                    <a:pt x="9979" y="9993"/>
                  </a:cubicBezTo>
                  <a:lnTo>
                    <a:pt x="5089" y="10000"/>
                  </a:lnTo>
                  <a:lnTo>
                    <a:pt x="6033" y="9049"/>
                  </a:lnTo>
                  <a:lnTo>
                    <a:pt x="0" y="3044"/>
                  </a:lnTo>
                  <a:lnTo>
                    <a:pt x="3016" y="0"/>
                  </a:lnTo>
                  <a:close/>
                </a:path>
              </a:pathLst>
            </a:custGeom>
            <a:solidFill>
              <a:schemeClr val="accent1">
                <a:alpha val="30000"/>
              </a:schemeClr>
            </a:solidFill>
            <a:ln>
              <a:noFill/>
            </a:ln>
            <a:effectLst>
              <a:outerShdw blurRad="177800" dist="101600" dir="13800000" algn="r" rotWithShape="0">
                <a:prstClr val="black">
                  <a:alpha val="40000"/>
                </a:prstClr>
              </a:outerShdw>
            </a:effec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58" name="文本框 57"/>
            <p:cNvSpPr txBox="1"/>
            <p:nvPr/>
          </p:nvSpPr>
          <p:spPr>
            <a:xfrm rot="18816724">
              <a:off x="4796004" y="4297945"/>
              <a:ext cx="1287143" cy="1005840"/>
            </a:xfrm>
            <a:prstGeom prst="rect">
              <a:avLst/>
            </a:prstGeom>
            <a:noFill/>
          </p:spPr>
          <p:txBody>
            <a:bodyPr wrap="square" rtlCol="0">
              <a:spAutoFit/>
            </a:bodyPr>
            <a:lstStyle/>
            <a:p>
              <a:pPr algn="ctr"/>
              <a:r>
                <a:rPr lang="en-US" altLang="zh-CN" sz="6000" b="1">
                  <a:solidFill>
                    <a:schemeClr val="bg1"/>
                  </a:solidFill>
                  <a:ea typeface="微软雅黑" panose="020B0503020204020204" pitchFamily="34" charset="-122"/>
                </a:rPr>
                <a:t>04</a:t>
              </a:r>
            </a:p>
          </p:txBody>
        </p:sp>
        <p:grpSp>
          <p:nvGrpSpPr>
            <p:cNvPr id="59" name="组合 58"/>
            <p:cNvGrpSpPr/>
            <p:nvPr/>
          </p:nvGrpSpPr>
          <p:grpSpPr>
            <a:xfrm rot="18875176">
              <a:off x="4230808" y="5473541"/>
              <a:ext cx="495571" cy="673175"/>
              <a:chOff x="1817688" y="2633663"/>
              <a:chExt cx="274638" cy="373063"/>
            </a:xfrm>
            <a:solidFill>
              <a:schemeClr val="bg1"/>
            </a:solidFill>
          </p:grpSpPr>
          <p:sp>
            <p:nvSpPr>
              <p:cNvPr id="60" name="Oval 224"/>
              <p:cNvSpPr>
                <a:spLocks noChangeArrowheads="1"/>
              </p:cNvSpPr>
              <p:nvPr/>
            </p:nvSpPr>
            <p:spPr bwMode="auto">
              <a:xfrm>
                <a:off x="1911350" y="2633663"/>
                <a:ext cx="87313" cy="873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61" name="Freeform 225"/>
              <p:cNvSpPr/>
              <p:nvPr/>
            </p:nvSpPr>
            <p:spPr bwMode="auto">
              <a:xfrm>
                <a:off x="1817688" y="2732088"/>
                <a:ext cx="274638" cy="274638"/>
              </a:xfrm>
              <a:custGeom>
                <a:avLst/>
                <a:gdLst>
                  <a:gd name="T0" fmla="*/ 72 w 73"/>
                  <a:gd name="T1" fmla="*/ 18 h 73"/>
                  <a:gd name="T2" fmla="*/ 55 w 73"/>
                  <a:gd name="T3" fmla="*/ 2 h 73"/>
                  <a:gd name="T4" fmla="*/ 53 w 73"/>
                  <a:gd name="T5" fmla="*/ 0 h 73"/>
                  <a:gd name="T6" fmla="*/ 21 w 73"/>
                  <a:gd name="T7" fmla="*/ 0 h 73"/>
                  <a:gd name="T8" fmla="*/ 18 w 73"/>
                  <a:gd name="T9" fmla="*/ 2 h 73"/>
                  <a:gd name="T10" fmla="*/ 1 w 73"/>
                  <a:gd name="T11" fmla="*/ 18 h 73"/>
                  <a:gd name="T12" fmla="*/ 1 w 73"/>
                  <a:gd name="T13" fmla="*/ 24 h 73"/>
                  <a:gd name="T14" fmla="*/ 7 w 73"/>
                  <a:gd name="T15" fmla="*/ 24 h 73"/>
                  <a:gd name="T16" fmla="*/ 24 w 73"/>
                  <a:gd name="T17" fmla="*/ 8 h 73"/>
                  <a:gd name="T18" fmla="*/ 24 w 73"/>
                  <a:gd name="T19" fmla="*/ 8 h 73"/>
                  <a:gd name="T20" fmla="*/ 24 w 73"/>
                  <a:gd name="T21" fmla="*/ 17 h 73"/>
                  <a:gd name="T22" fmla="*/ 9 w 73"/>
                  <a:gd name="T23" fmla="*/ 50 h 73"/>
                  <a:gd name="T24" fmla="*/ 26 w 73"/>
                  <a:gd name="T25" fmla="*/ 50 h 73"/>
                  <a:gd name="T26" fmla="*/ 26 w 73"/>
                  <a:gd name="T27" fmla="*/ 69 h 73"/>
                  <a:gd name="T28" fmla="*/ 30 w 73"/>
                  <a:gd name="T29" fmla="*/ 73 h 73"/>
                  <a:gd name="T30" fmla="*/ 34 w 73"/>
                  <a:gd name="T31" fmla="*/ 69 h 73"/>
                  <a:gd name="T32" fmla="*/ 34 w 73"/>
                  <a:gd name="T33" fmla="*/ 50 h 73"/>
                  <a:gd name="T34" fmla="*/ 38 w 73"/>
                  <a:gd name="T35" fmla="*/ 50 h 73"/>
                  <a:gd name="T36" fmla="*/ 38 w 73"/>
                  <a:gd name="T37" fmla="*/ 69 h 73"/>
                  <a:gd name="T38" fmla="*/ 43 w 73"/>
                  <a:gd name="T39" fmla="*/ 73 h 73"/>
                  <a:gd name="T40" fmla="*/ 47 w 73"/>
                  <a:gd name="T41" fmla="*/ 69 h 73"/>
                  <a:gd name="T42" fmla="*/ 47 w 73"/>
                  <a:gd name="T43" fmla="*/ 50 h 73"/>
                  <a:gd name="T44" fmla="*/ 63 w 73"/>
                  <a:gd name="T45" fmla="*/ 50 h 73"/>
                  <a:gd name="T46" fmla="*/ 49 w 73"/>
                  <a:gd name="T47" fmla="*/ 17 h 73"/>
                  <a:gd name="T48" fmla="*/ 49 w 73"/>
                  <a:gd name="T49" fmla="*/ 8 h 73"/>
                  <a:gd name="T50" fmla="*/ 49 w 73"/>
                  <a:gd name="T51" fmla="*/ 8 h 73"/>
                  <a:gd name="T52" fmla="*/ 66 w 73"/>
                  <a:gd name="T53" fmla="*/ 24 h 73"/>
                  <a:gd name="T54" fmla="*/ 72 w 73"/>
                  <a:gd name="T55" fmla="*/ 24 h 73"/>
                  <a:gd name="T56" fmla="*/ 72 w 73"/>
                  <a:gd name="T57" fmla="*/ 1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 h="73">
                    <a:moveTo>
                      <a:pt x="72" y="18"/>
                    </a:moveTo>
                    <a:cubicBezTo>
                      <a:pt x="55" y="2"/>
                      <a:pt x="55" y="2"/>
                      <a:pt x="55" y="2"/>
                    </a:cubicBezTo>
                    <a:cubicBezTo>
                      <a:pt x="55" y="2"/>
                      <a:pt x="54" y="0"/>
                      <a:pt x="53" y="0"/>
                    </a:cubicBezTo>
                    <a:cubicBezTo>
                      <a:pt x="21" y="0"/>
                      <a:pt x="21" y="0"/>
                      <a:pt x="21" y="0"/>
                    </a:cubicBezTo>
                    <a:cubicBezTo>
                      <a:pt x="20" y="0"/>
                      <a:pt x="18" y="2"/>
                      <a:pt x="18" y="2"/>
                    </a:cubicBezTo>
                    <a:cubicBezTo>
                      <a:pt x="1" y="18"/>
                      <a:pt x="1" y="18"/>
                      <a:pt x="1" y="18"/>
                    </a:cubicBezTo>
                    <a:cubicBezTo>
                      <a:pt x="0" y="20"/>
                      <a:pt x="0" y="23"/>
                      <a:pt x="1" y="24"/>
                    </a:cubicBezTo>
                    <a:cubicBezTo>
                      <a:pt x="3" y="26"/>
                      <a:pt x="6" y="26"/>
                      <a:pt x="7" y="24"/>
                    </a:cubicBezTo>
                    <a:cubicBezTo>
                      <a:pt x="24" y="8"/>
                      <a:pt x="24" y="8"/>
                      <a:pt x="24" y="8"/>
                    </a:cubicBezTo>
                    <a:cubicBezTo>
                      <a:pt x="24" y="8"/>
                      <a:pt x="24" y="8"/>
                      <a:pt x="24" y="8"/>
                    </a:cubicBezTo>
                    <a:cubicBezTo>
                      <a:pt x="24" y="17"/>
                      <a:pt x="24" y="17"/>
                      <a:pt x="24" y="17"/>
                    </a:cubicBezTo>
                    <a:cubicBezTo>
                      <a:pt x="24" y="17"/>
                      <a:pt x="14" y="41"/>
                      <a:pt x="9" y="50"/>
                    </a:cubicBezTo>
                    <a:cubicBezTo>
                      <a:pt x="12" y="55"/>
                      <a:pt x="26" y="50"/>
                      <a:pt x="26" y="50"/>
                    </a:cubicBezTo>
                    <a:cubicBezTo>
                      <a:pt x="26" y="69"/>
                      <a:pt x="26" y="69"/>
                      <a:pt x="26" y="69"/>
                    </a:cubicBezTo>
                    <a:cubicBezTo>
                      <a:pt x="26" y="71"/>
                      <a:pt x="28" y="73"/>
                      <a:pt x="30" y="73"/>
                    </a:cubicBezTo>
                    <a:cubicBezTo>
                      <a:pt x="33" y="73"/>
                      <a:pt x="34" y="71"/>
                      <a:pt x="34" y="69"/>
                    </a:cubicBezTo>
                    <a:cubicBezTo>
                      <a:pt x="34" y="50"/>
                      <a:pt x="34" y="50"/>
                      <a:pt x="34" y="50"/>
                    </a:cubicBezTo>
                    <a:cubicBezTo>
                      <a:pt x="38" y="50"/>
                      <a:pt x="38" y="50"/>
                      <a:pt x="38" y="50"/>
                    </a:cubicBezTo>
                    <a:cubicBezTo>
                      <a:pt x="38" y="69"/>
                      <a:pt x="38" y="69"/>
                      <a:pt x="38" y="69"/>
                    </a:cubicBezTo>
                    <a:cubicBezTo>
                      <a:pt x="38" y="71"/>
                      <a:pt x="40" y="73"/>
                      <a:pt x="43" y="73"/>
                    </a:cubicBezTo>
                    <a:cubicBezTo>
                      <a:pt x="45" y="73"/>
                      <a:pt x="47" y="71"/>
                      <a:pt x="47" y="69"/>
                    </a:cubicBezTo>
                    <a:cubicBezTo>
                      <a:pt x="47" y="50"/>
                      <a:pt x="47" y="50"/>
                      <a:pt x="47" y="50"/>
                    </a:cubicBezTo>
                    <a:cubicBezTo>
                      <a:pt x="47" y="50"/>
                      <a:pt x="61" y="55"/>
                      <a:pt x="63" y="50"/>
                    </a:cubicBezTo>
                    <a:cubicBezTo>
                      <a:pt x="58" y="41"/>
                      <a:pt x="49" y="17"/>
                      <a:pt x="49" y="17"/>
                    </a:cubicBezTo>
                    <a:cubicBezTo>
                      <a:pt x="49" y="8"/>
                      <a:pt x="49" y="8"/>
                      <a:pt x="49" y="8"/>
                    </a:cubicBezTo>
                    <a:cubicBezTo>
                      <a:pt x="49" y="8"/>
                      <a:pt x="49" y="8"/>
                      <a:pt x="49" y="8"/>
                    </a:cubicBezTo>
                    <a:cubicBezTo>
                      <a:pt x="66" y="24"/>
                      <a:pt x="66" y="24"/>
                      <a:pt x="66" y="24"/>
                    </a:cubicBezTo>
                    <a:cubicBezTo>
                      <a:pt x="67" y="26"/>
                      <a:pt x="70" y="26"/>
                      <a:pt x="72" y="24"/>
                    </a:cubicBezTo>
                    <a:cubicBezTo>
                      <a:pt x="73" y="23"/>
                      <a:pt x="73" y="20"/>
                      <a:pt x="7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grpSp>
      </p:grpSp>
      <p:grpSp>
        <p:nvGrpSpPr>
          <p:cNvPr id="62" name="组合 61"/>
          <p:cNvGrpSpPr/>
          <p:nvPr/>
        </p:nvGrpSpPr>
        <p:grpSpPr>
          <a:xfrm>
            <a:off x="6212731" y="1492976"/>
            <a:ext cx="2174031" cy="2289367"/>
            <a:chOff x="6212731" y="1903186"/>
            <a:chExt cx="2174031" cy="2289367"/>
          </a:xfrm>
        </p:grpSpPr>
        <p:sp>
          <p:nvSpPr>
            <p:cNvPr id="63" name="Freeform 6"/>
            <p:cNvSpPr/>
            <p:nvPr/>
          </p:nvSpPr>
          <p:spPr bwMode="auto">
            <a:xfrm flipH="1">
              <a:off x="6212731" y="1903186"/>
              <a:ext cx="2174031" cy="2174031"/>
            </a:xfrm>
            <a:custGeom>
              <a:avLst/>
              <a:gdLst>
                <a:gd name="T0" fmla="*/ 441 w 1462"/>
                <a:gd name="T1" fmla="*/ 0 h 1462"/>
                <a:gd name="T2" fmla="*/ 1323 w 1462"/>
                <a:gd name="T3" fmla="*/ 878 h 1462"/>
                <a:gd name="T4" fmla="*/ 1462 w 1462"/>
                <a:gd name="T5" fmla="*/ 740 h 1462"/>
                <a:gd name="T6" fmla="*/ 1457 w 1462"/>
                <a:gd name="T7" fmla="*/ 1094 h 1462"/>
                <a:gd name="T8" fmla="*/ 1453 w 1462"/>
                <a:gd name="T9" fmla="*/ 1449 h 1462"/>
                <a:gd name="T10" fmla="*/ 1098 w 1462"/>
                <a:gd name="T11" fmla="*/ 1457 h 1462"/>
                <a:gd name="T12" fmla="*/ 744 w 1462"/>
                <a:gd name="T13" fmla="*/ 1462 h 1462"/>
                <a:gd name="T14" fmla="*/ 882 w 1462"/>
                <a:gd name="T15" fmla="*/ 1323 h 1462"/>
                <a:gd name="T16" fmla="*/ 0 w 1462"/>
                <a:gd name="T17" fmla="*/ 445 h 1462"/>
                <a:gd name="T18" fmla="*/ 441 w 1462"/>
                <a:gd name="T19" fmla="*/ 0 h 1462"/>
                <a:gd name="connsiteX0" fmla="*/ 3016 w 10183"/>
                <a:gd name="connsiteY0" fmla="*/ 0 h 10284"/>
                <a:gd name="connsiteX1" fmla="*/ 9049 w 10183"/>
                <a:gd name="connsiteY1" fmla="*/ 6005 h 10284"/>
                <a:gd name="connsiteX2" fmla="*/ 10000 w 10183"/>
                <a:gd name="connsiteY2" fmla="*/ 5062 h 10284"/>
                <a:gd name="connsiteX3" fmla="*/ 9938 w 10183"/>
                <a:gd name="connsiteY3" fmla="*/ 9911 h 10284"/>
                <a:gd name="connsiteX4" fmla="*/ 7510 w 10183"/>
                <a:gd name="connsiteY4" fmla="*/ 9966 h 10284"/>
                <a:gd name="connsiteX5" fmla="*/ 5089 w 10183"/>
                <a:gd name="connsiteY5" fmla="*/ 10000 h 10284"/>
                <a:gd name="connsiteX6" fmla="*/ 6033 w 10183"/>
                <a:gd name="connsiteY6" fmla="*/ 9049 h 10284"/>
                <a:gd name="connsiteX7" fmla="*/ 0 w 10183"/>
                <a:gd name="connsiteY7" fmla="*/ 3044 h 10284"/>
                <a:gd name="connsiteX8" fmla="*/ 3016 w 10183"/>
                <a:gd name="connsiteY8" fmla="*/ 0 h 10284"/>
                <a:gd name="connsiteX0-1" fmla="*/ 3016 w 10356"/>
                <a:gd name="connsiteY0-2" fmla="*/ 0 h 10339"/>
                <a:gd name="connsiteX1-3" fmla="*/ 9049 w 10356"/>
                <a:gd name="connsiteY1-4" fmla="*/ 6005 h 10339"/>
                <a:gd name="connsiteX2-5" fmla="*/ 10000 w 10356"/>
                <a:gd name="connsiteY2-6" fmla="*/ 5062 h 10339"/>
                <a:gd name="connsiteX3-7" fmla="*/ 9938 w 10356"/>
                <a:gd name="connsiteY3-8" fmla="*/ 9911 h 10339"/>
                <a:gd name="connsiteX4-9" fmla="*/ 5089 w 10356"/>
                <a:gd name="connsiteY4-10" fmla="*/ 10000 h 10339"/>
                <a:gd name="connsiteX5-11" fmla="*/ 6033 w 10356"/>
                <a:gd name="connsiteY5-12" fmla="*/ 9049 h 10339"/>
                <a:gd name="connsiteX6-13" fmla="*/ 0 w 10356"/>
                <a:gd name="connsiteY6-14" fmla="*/ 3044 h 10339"/>
                <a:gd name="connsiteX7-15" fmla="*/ 3016 w 10356"/>
                <a:gd name="connsiteY7-16" fmla="*/ 0 h 10339"/>
                <a:gd name="connsiteX0-17" fmla="*/ 3016 w 10356"/>
                <a:gd name="connsiteY0-18" fmla="*/ 0 h 10000"/>
                <a:gd name="connsiteX1-19" fmla="*/ 9049 w 10356"/>
                <a:gd name="connsiteY1-20" fmla="*/ 6005 h 10000"/>
                <a:gd name="connsiteX2-21" fmla="*/ 10000 w 10356"/>
                <a:gd name="connsiteY2-22" fmla="*/ 5062 h 10000"/>
                <a:gd name="connsiteX3-23" fmla="*/ 9938 w 10356"/>
                <a:gd name="connsiteY3-24" fmla="*/ 9911 h 10000"/>
                <a:gd name="connsiteX4-25" fmla="*/ 5089 w 10356"/>
                <a:gd name="connsiteY4-26" fmla="*/ 10000 h 10000"/>
                <a:gd name="connsiteX5-27" fmla="*/ 6033 w 10356"/>
                <a:gd name="connsiteY5-28" fmla="*/ 9049 h 10000"/>
                <a:gd name="connsiteX6-29" fmla="*/ 0 w 10356"/>
                <a:gd name="connsiteY6-30" fmla="*/ 3044 h 10000"/>
                <a:gd name="connsiteX7-31" fmla="*/ 3016 w 10356"/>
                <a:gd name="connsiteY7-32" fmla="*/ 0 h 10000"/>
                <a:gd name="connsiteX0-33" fmla="*/ 3016 w 10000"/>
                <a:gd name="connsiteY0-34" fmla="*/ 0 h 10000"/>
                <a:gd name="connsiteX1-35" fmla="*/ 9049 w 10000"/>
                <a:gd name="connsiteY1-36" fmla="*/ 6005 h 10000"/>
                <a:gd name="connsiteX2-37" fmla="*/ 10000 w 10000"/>
                <a:gd name="connsiteY2-38" fmla="*/ 5062 h 10000"/>
                <a:gd name="connsiteX3-39" fmla="*/ 9938 w 10000"/>
                <a:gd name="connsiteY3-40" fmla="*/ 9911 h 10000"/>
                <a:gd name="connsiteX4-41" fmla="*/ 5089 w 10000"/>
                <a:gd name="connsiteY4-42" fmla="*/ 10000 h 10000"/>
                <a:gd name="connsiteX5-43" fmla="*/ 6033 w 10000"/>
                <a:gd name="connsiteY5-44" fmla="*/ 9049 h 10000"/>
                <a:gd name="connsiteX6-45" fmla="*/ 0 w 10000"/>
                <a:gd name="connsiteY6-46" fmla="*/ 3044 h 10000"/>
                <a:gd name="connsiteX7-47" fmla="*/ 3016 w 10000"/>
                <a:gd name="connsiteY7-48" fmla="*/ 0 h 10000"/>
                <a:gd name="connsiteX0-49" fmla="*/ 3016 w 10000"/>
                <a:gd name="connsiteY0-50" fmla="*/ 0 h 10000"/>
                <a:gd name="connsiteX1-51" fmla="*/ 9049 w 10000"/>
                <a:gd name="connsiteY1-52" fmla="*/ 6005 h 10000"/>
                <a:gd name="connsiteX2-53" fmla="*/ 10000 w 10000"/>
                <a:gd name="connsiteY2-54" fmla="*/ 5062 h 10000"/>
                <a:gd name="connsiteX3-55" fmla="*/ 9938 w 10000"/>
                <a:gd name="connsiteY3-56" fmla="*/ 9952 h 10000"/>
                <a:gd name="connsiteX4-57" fmla="*/ 5089 w 10000"/>
                <a:gd name="connsiteY4-58" fmla="*/ 10000 h 10000"/>
                <a:gd name="connsiteX5-59" fmla="*/ 6033 w 10000"/>
                <a:gd name="connsiteY5-60" fmla="*/ 9049 h 10000"/>
                <a:gd name="connsiteX6-61" fmla="*/ 0 w 10000"/>
                <a:gd name="connsiteY6-62" fmla="*/ 3044 h 10000"/>
                <a:gd name="connsiteX7-63" fmla="*/ 3016 w 10000"/>
                <a:gd name="connsiteY7-64" fmla="*/ 0 h 10000"/>
                <a:gd name="connsiteX0-65" fmla="*/ 3016 w 10000"/>
                <a:gd name="connsiteY0-66" fmla="*/ 0 h 10000"/>
                <a:gd name="connsiteX1-67" fmla="*/ 9049 w 10000"/>
                <a:gd name="connsiteY1-68" fmla="*/ 6005 h 10000"/>
                <a:gd name="connsiteX2-69" fmla="*/ 10000 w 10000"/>
                <a:gd name="connsiteY2-70" fmla="*/ 5062 h 10000"/>
                <a:gd name="connsiteX3-71" fmla="*/ 9979 w 10000"/>
                <a:gd name="connsiteY3-72" fmla="*/ 9952 h 10000"/>
                <a:gd name="connsiteX4-73" fmla="*/ 5089 w 10000"/>
                <a:gd name="connsiteY4-74" fmla="*/ 10000 h 10000"/>
                <a:gd name="connsiteX5-75" fmla="*/ 6033 w 10000"/>
                <a:gd name="connsiteY5-76" fmla="*/ 9049 h 10000"/>
                <a:gd name="connsiteX6-77" fmla="*/ 0 w 10000"/>
                <a:gd name="connsiteY6-78" fmla="*/ 3044 h 10000"/>
                <a:gd name="connsiteX7-79" fmla="*/ 3016 w 10000"/>
                <a:gd name="connsiteY7-80" fmla="*/ 0 h 10000"/>
                <a:gd name="connsiteX0-81" fmla="*/ 3016 w 10000"/>
                <a:gd name="connsiteY0-82" fmla="*/ 0 h 10000"/>
                <a:gd name="connsiteX1-83" fmla="*/ 9049 w 10000"/>
                <a:gd name="connsiteY1-84" fmla="*/ 6005 h 10000"/>
                <a:gd name="connsiteX2-85" fmla="*/ 10000 w 10000"/>
                <a:gd name="connsiteY2-86" fmla="*/ 5062 h 10000"/>
                <a:gd name="connsiteX3-87" fmla="*/ 9979 w 10000"/>
                <a:gd name="connsiteY3-88" fmla="*/ 9993 h 10000"/>
                <a:gd name="connsiteX4-89" fmla="*/ 5089 w 10000"/>
                <a:gd name="connsiteY4-90" fmla="*/ 10000 h 10000"/>
                <a:gd name="connsiteX5-91" fmla="*/ 6033 w 10000"/>
                <a:gd name="connsiteY5-92" fmla="*/ 9049 h 10000"/>
                <a:gd name="connsiteX6-93" fmla="*/ 0 w 10000"/>
                <a:gd name="connsiteY6-94" fmla="*/ 3044 h 10000"/>
                <a:gd name="connsiteX7-95" fmla="*/ 3016 w 10000"/>
                <a:gd name="connsiteY7-96"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00" h="10000">
                  <a:moveTo>
                    <a:pt x="3016" y="0"/>
                  </a:moveTo>
                  <a:lnTo>
                    <a:pt x="9049" y="6005"/>
                  </a:lnTo>
                  <a:lnTo>
                    <a:pt x="10000" y="5062"/>
                  </a:lnTo>
                  <a:cubicBezTo>
                    <a:pt x="9979" y="6678"/>
                    <a:pt x="10000" y="8377"/>
                    <a:pt x="9979" y="9993"/>
                  </a:cubicBezTo>
                  <a:lnTo>
                    <a:pt x="5089" y="10000"/>
                  </a:lnTo>
                  <a:lnTo>
                    <a:pt x="6033" y="9049"/>
                  </a:lnTo>
                  <a:lnTo>
                    <a:pt x="0" y="3044"/>
                  </a:lnTo>
                  <a:lnTo>
                    <a:pt x="3016" y="0"/>
                  </a:lnTo>
                  <a:close/>
                </a:path>
              </a:pathLst>
            </a:custGeom>
            <a:solidFill>
              <a:schemeClr val="accent1">
                <a:alpha val="30000"/>
              </a:schemeClr>
            </a:solidFill>
            <a:ln>
              <a:noFill/>
            </a:ln>
            <a:effectLst>
              <a:outerShdw blurRad="177800" dist="101600" dir="13800000" algn="r" rotWithShape="0">
                <a:prstClr val="black">
                  <a:alpha val="40000"/>
                </a:prstClr>
              </a:outerShdw>
            </a:effec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64" name="文本框 63"/>
            <p:cNvSpPr txBox="1"/>
            <p:nvPr/>
          </p:nvSpPr>
          <p:spPr>
            <a:xfrm rot="18816724">
              <a:off x="6098373" y="3042673"/>
              <a:ext cx="1287143" cy="1005840"/>
            </a:xfrm>
            <a:prstGeom prst="rect">
              <a:avLst/>
            </a:prstGeom>
            <a:noFill/>
          </p:spPr>
          <p:txBody>
            <a:bodyPr wrap="square" rtlCol="0">
              <a:spAutoFit/>
            </a:bodyPr>
            <a:lstStyle/>
            <a:p>
              <a:pPr algn="ctr"/>
              <a:r>
                <a:rPr lang="en-US" altLang="zh-CN" sz="6000" b="1">
                  <a:solidFill>
                    <a:schemeClr val="bg1"/>
                  </a:solidFill>
                  <a:ea typeface="微软雅黑" panose="020B0503020204020204" pitchFamily="34" charset="-122"/>
                </a:rPr>
                <a:t>02</a:t>
              </a:r>
            </a:p>
          </p:txBody>
        </p:sp>
        <p:grpSp>
          <p:nvGrpSpPr>
            <p:cNvPr id="65" name="组合 64"/>
            <p:cNvGrpSpPr/>
            <p:nvPr/>
          </p:nvGrpSpPr>
          <p:grpSpPr>
            <a:xfrm rot="18844782">
              <a:off x="7458996" y="2364289"/>
              <a:ext cx="501300" cy="466926"/>
              <a:chOff x="4103688" y="2270125"/>
              <a:chExt cx="277813" cy="258763"/>
            </a:xfrm>
            <a:solidFill>
              <a:schemeClr val="bg1"/>
            </a:solidFill>
          </p:grpSpPr>
          <p:sp>
            <p:nvSpPr>
              <p:cNvPr id="66" name="Freeform 232"/>
              <p:cNvSpPr/>
              <p:nvPr/>
            </p:nvSpPr>
            <p:spPr bwMode="auto">
              <a:xfrm>
                <a:off x="4103688" y="2270125"/>
                <a:ext cx="136525" cy="123825"/>
              </a:xfrm>
              <a:custGeom>
                <a:avLst/>
                <a:gdLst>
                  <a:gd name="T0" fmla="*/ 35 w 36"/>
                  <a:gd name="T1" fmla="*/ 31 h 33"/>
                  <a:gd name="T2" fmla="*/ 35 w 36"/>
                  <a:gd name="T3" fmla="*/ 29 h 33"/>
                  <a:gd name="T4" fmla="*/ 3 w 36"/>
                  <a:gd name="T5" fmla="*/ 29 h 33"/>
                  <a:gd name="T6" fmla="*/ 3 w 36"/>
                  <a:gd name="T7" fmla="*/ 3 h 33"/>
                  <a:gd name="T8" fmla="*/ 33 w 36"/>
                  <a:gd name="T9" fmla="*/ 3 h 33"/>
                  <a:gd name="T10" fmla="*/ 33 w 36"/>
                  <a:gd name="T11" fmla="*/ 31 h 33"/>
                  <a:gd name="T12" fmla="*/ 35 w 36"/>
                  <a:gd name="T13" fmla="*/ 31 h 33"/>
                  <a:gd name="T14" fmla="*/ 35 w 36"/>
                  <a:gd name="T15" fmla="*/ 29 h 33"/>
                  <a:gd name="T16" fmla="*/ 35 w 36"/>
                  <a:gd name="T17" fmla="*/ 31 h 33"/>
                  <a:gd name="T18" fmla="*/ 36 w 36"/>
                  <a:gd name="T19" fmla="*/ 31 h 33"/>
                  <a:gd name="T20" fmla="*/ 36 w 36"/>
                  <a:gd name="T21" fmla="*/ 1 h 33"/>
                  <a:gd name="T22" fmla="*/ 36 w 36"/>
                  <a:gd name="T23" fmla="*/ 0 h 33"/>
                  <a:gd name="T24" fmla="*/ 35 w 36"/>
                  <a:gd name="T25" fmla="*/ 0 h 33"/>
                  <a:gd name="T26" fmla="*/ 2 w 36"/>
                  <a:gd name="T27" fmla="*/ 0 h 33"/>
                  <a:gd name="T28" fmla="*/ 0 w 36"/>
                  <a:gd name="T29" fmla="*/ 0 h 33"/>
                  <a:gd name="T30" fmla="*/ 0 w 36"/>
                  <a:gd name="T31" fmla="*/ 1 h 33"/>
                  <a:gd name="T32" fmla="*/ 0 w 36"/>
                  <a:gd name="T33" fmla="*/ 31 h 33"/>
                  <a:gd name="T34" fmla="*/ 0 w 36"/>
                  <a:gd name="T35" fmla="*/ 32 h 33"/>
                  <a:gd name="T36" fmla="*/ 2 w 36"/>
                  <a:gd name="T37" fmla="*/ 33 h 33"/>
                  <a:gd name="T38" fmla="*/ 35 w 36"/>
                  <a:gd name="T39" fmla="*/ 33 h 33"/>
                  <a:gd name="T40" fmla="*/ 36 w 36"/>
                  <a:gd name="T41" fmla="*/ 32 h 33"/>
                  <a:gd name="T42" fmla="*/ 36 w 36"/>
                  <a:gd name="T43" fmla="*/ 31 h 33"/>
                  <a:gd name="T44" fmla="*/ 35 w 36"/>
                  <a:gd name="T45"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33">
                    <a:moveTo>
                      <a:pt x="35" y="31"/>
                    </a:moveTo>
                    <a:cubicBezTo>
                      <a:pt x="35" y="29"/>
                      <a:pt x="35" y="29"/>
                      <a:pt x="35" y="29"/>
                    </a:cubicBezTo>
                    <a:cubicBezTo>
                      <a:pt x="3" y="29"/>
                      <a:pt x="3" y="29"/>
                      <a:pt x="3" y="29"/>
                    </a:cubicBezTo>
                    <a:cubicBezTo>
                      <a:pt x="3" y="3"/>
                      <a:pt x="3" y="3"/>
                      <a:pt x="3" y="3"/>
                    </a:cubicBezTo>
                    <a:cubicBezTo>
                      <a:pt x="33" y="3"/>
                      <a:pt x="33" y="3"/>
                      <a:pt x="33" y="3"/>
                    </a:cubicBezTo>
                    <a:cubicBezTo>
                      <a:pt x="33" y="31"/>
                      <a:pt x="33" y="31"/>
                      <a:pt x="33" y="31"/>
                    </a:cubicBezTo>
                    <a:cubicBezTo>
                      <a:pt x="35" y="31"/>
                      <a:pt x="35" y="31"/>
                      <a:pt x="35" y="31"/>
                    </a:cubicBezTo>
                    <a:cubicBezTo>
                      <a:pt x="35" y="29"/>
                      <a:pt x="35" y="29"/>
                      <a:pt x="35" y="29"/>
                    </a:cubicBezTo>
                    <a:cubicBezTo>
                      <a:pt x="35" y="31"/>
                      <a:pt x="35" y="31"/>
                      <a:pt x="35" y="31"/>
                    </a:cubicBezTo>
                    <a:cubicBezTo>
                      <a:pt x="36" y="31"/>
                      <a:pt x="36" y="31"/>
                      <a:pt x="36" y="31"/>
                    </a:cubicBezTo>
                    <a:cubicBezTo>
                      <a:pt x="36" y="1"/>
                      <a:pt x="36" y="1"/>
                      <a:pt x="36" y="1"/>
                    </a:cubicBezTo>
                    <a:cubicBezTo>
                      <a:pt x="36" y="1"/>
                      <a:pt x="36" y="0"/>
                      <a:pt x="36" y="0"/>
                    </a:cubicBezTo>
                    <a:cubicBezTo>
                      <a:pt x="36" y="0"/>
                      <a:pt x="35" y="0"/>
                      <a:pt x="35" y="0"/>
                    </a:cubicBezTo>
                    <a:cubicBezTo>
                      <a:pt x="2" y="0"/>
                      <a:pt x="2" y="0"/>
                      <a:pt x="2" y="0"/>
                    </a:cubicBezTo>
                    <a:cubicBezTo>
                      <a:pt x="1" y="0"/>
                      <a:pt x="1" y="0"/>
                      <a:pt x="0" y="0"/>
                    </a:cubicBezTo>
                    <a:cubicBezTo>
                      <a:pt x="0" y="0"/>
                      <a:pt x="0" y="1"/>
                      <a:pt x="0" y="1"/>
                    </a:cubicBezTo>
                    <a:cubicBezTo>
                      <a:pt x="0" y="31"/>
                      <a:pt x="0" y="31"/>
                      <a:pt x="0" y="31"/>
                    </a:cubicBezTo>
                    <a:cubicBezTo>
                      <a:pt x="0" y="31"/>
                      <a:pt x="0" y="32"/>
                      <a:pt x="0" y="32"/>
                    </a:cubicBezTo>
                    <a:cubicBezTo>
                      <a:pt x="1" y="32"/>
                      <a:pt x="1" y="33"/>
                      <a:pt x="2" y="33"/>
                    </a:cubicBezTo>
                    <a:cubicBezTo>
                      <a:pt x="35" y="33"/>
                      <a:pt x="35" y="33"/>
                      <a:pt x="35" y="33"/>
                    </a:cubicBezTo>
                    <a:cubicBezTo>
                      <a:pt x="35" y="33"/>
                      <a:pt x="36" y="32"/>
                      <a:pt x="36" y="32"/>
                    </a:cubicBezTo>
                    <a:cubicBezTo>
                      <a:pt x="36" y="32"/>
                      <a:pt x="36" y="31"/>
                      <a:pt x="36" y="31"/>
                    </a:cubicBezTo>
                    <a:lnTo>
                      <a:pt x="35"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67" name="Freeform 233"/>
              <p:cNvSpPr/>
              <p:nvPr/>
            </p:nvSpPr>
            <p:spPr bwMode="auto">
              <a:xfrm>
                <a:off x="4103688" y="2405063"/>
                <a:ext cx="136525" cy="123825"/>
              </a:xfrm>
              <a:custGeom>
                <a:avLst/>
                <a:gdLst>
                  <a:gd name="T0" fmla="*/ 35 w 36"/>
                  <a:gd name="T1" fmla="*/ 31 h 33"/>
                  <a:gd name="T2" fmla="*/ 35 w 36"/>
                  <a:gd name="T3" fmla="*/ 29 h 33"/>
                  <a:gd name="T4" fmla="*/ 3 w 36"/>
                  <a:gd name="T5" fmla="*/ 29 h 33"/>
                  <a:gd name="T6" fmla="*/ 3 w 36"/>
                  <a:gd name="T7" fmla="*/ 3 h 33"/>
                  <a:gd name="T8" fmla="*/ 33 w 36"/>
                  <a:gd name="T9" fmla="*/ 3 h 33"/>
                  <a:gd name="T10" fmla="*/ 33 w 36"/>
                  <a:gd name="T11" fmla="*/ 31 h 33"/>
                  <a:gd name="T12" fmla="*/ 35 w 36"/>
                  <a:gd name="T13" fmla="*/ 31 h 33"/>
                  <a:gd name="T14" fmla="*/ 35 w 36"/>
                  <a:gd name="T15" fmla="*/ 29 h 33"/>
                  <a:gd name="T16" fmla="*/ 35 w 36"/>
                  <a:gd name="T17" fmla="*/ 31 h 33"/>
                  <a:gd name="T18" fmla="*/ 36 w 36"/>
                  <a:gd name="T19" fmla="*/ 31 h 33"/>
                  <a:gd name="T20" fmla="*/ 36 w 36"/>
                  <a:gd name="T21" fmla="*/ 2 h 33"/>
                  <a:gd name="T22" fmla="*/ 36 w 36"/>
                  <a:gd name="T23" fmla="*/ 0 h 33"/>
                  <a:gd name="T24" fmla="*/ 35 w 36"/>
                  <a:gd name="T25" fmla="*/ 0 h 33"/>
                  <a:gd name="T26" fmla="*/ 2 w 36"/>
                  <a:gd name="T27" fmla="*/ 0 h 33"/>
                  <a:gd name="T28" fmla="*/ 0 w 36"/>
                  <a:gd name="T29" fmla="*/ 0 h 33"/>
                  <a:gd name="T30" fmla="*/ 0 w 36"/>
                  <a:gd name="T31" fmla="*/ 2 h 33"/>
                  <a:gd name="T32" fmla="*/ 0 w 36"/>
                  <a:gd name="T33" fmla="*/ 31 h 33"/>
                  <a:gd name="T34" fmla="*/ 0 w 36"/>
                  <a:gd name="T35" fmla="*/ 32 h 33"/>
                  <a:gd name="T36" fmla="*/ 2 w 36"/>
                  <a:gd name="T37" fmla="*/ 33 h 33"/>
                  <a:gd name="T38" fmla="*/ 35 w 36"/>
                  <a:gd name="T39" fmla="*/ 33 h 33"/>
                  <a:gd name="T40" fmla="*/ 36 w 36"/>
                  <a:gd name="T41" fmla="*/ 32 h 33"/>
                  <a:gd name="T42" fmla="*/ 36 w 36"/>
                  <a:gd name="T43" fmla="*/ 31 h 33"/>
                  <a:gd name="T44" fmla="*/ 35 w 36"/>
                  <a:gd name="T45"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33">
                    <a:moveTo>
                      <a:pt x="35" y="31"/>
                    </a:moveTo>
                    <a:cubicBezTo>
                      <a:pt x="35" y="29"/>
                      <a:pt x="35" y="29"/>
                      <a:pt x="35" y="29"/>
                    </a:cubicBezTo>
                    <a:cubicBezTo>
                      <a:pt x="3" y="29"/>
                      <a:pt x="3" y="29"/>
                      <a:pt x="3" y="29"/>
                    </a:cubicBezTo>
                    <a:cubicBezTo>
                      <a:pt x="3" y="3"/>
                      <a:pt x="3" y="3"/>
                      <a:pt x="3" y="3"/>
                    </a:cubicBezTo>
                    <a:cubicBezTo>
                      <a:pt x="33" y="3"/>
                      <a:pt x="33" y="3"/>
                      <a:pt x="33" y="3"/>
                    </a:cubicBezTo>
                    <a:cubicBezTo>
                      <a:pt x="33" y="31"/>
                      <a:pt x="33" y="31"/>
                      <a:pt x="33" y="31"/>
                    </a:cubicBezTo>
                    <a:cubicBezTo>
                      <a:pt x="35" y="31"/>
                      <a:pt x="35" y="31"/>
                      <a:pt x="35" y="31"/>
                    </a:cubicBezTo>
                    <a:cubicBezTo>
                      <a:pt x="35" y="29"/>
                      <a:pt x="35" y="29"/>
                      <a:pt x="35" y="29"/>
                    </a:cubicBezTo>
                    <a:cubicBezTo>
                      <a:pt x="35" y="31"/>
                      <a:pt x="35" y="31"/>
                      <a:pt x="35" y="31"/>
                    </a:cubicBezTo>
                    <a:cubicBezTo>
                      <a:pt x="36" y="31"/>
                      <a:pt x="36" y="31"/>
                      <a:pt x="36" y="31"/>
                    </a:cubicBezTo>
                    <a:cubicBezTo>
                      <a:pt x="36" y="2"/>
                      <a:pt x="36" y="2"/>
                      <a:pt x="36" y="2"/>
                    </a:cubicBezTo>
                    <a:cubicBezTo>
                      <a:pt x="36" y="1"/>
                      <a:pt x="36" y="1"/>
                      <a:pt x="36" y="0"/>
                    </a:cubicBezTo>
                    <a:cubicBezTo>
                      <a:pt x="36" y="0"/>
                      <a:pt x="35" y="0"/>
                      <a:pt x="35" y="0"/>
                    </a:cubicBezTo>
                    <a:cubicBezTo>
                      <a:pt x="2" y="0"/>
                      <a:pt x="2" y="0"/>
                      <a:pt x="2" y="0"/>
                    </a:cubicBezTo>
                    <a:cubicBezTo>
                      <a:pt x="1" y="0"/>
                      <a:pt x="1" y="0"/>
                      <a:pt x="0" y="0"/>
                    </a:cubicBezTo>
                    <a:cubicBezTo>
                      <a:pt x="0" y="1"/>
                      <a:pt x="0" y="1"/>
                      <a:pt x="0" y="2"/>
                    </a:cubicBezTo>
                    <a:cubicBezTo>
                      <a:pt x="0" y="31"/>
                      <a:pt x="0" y="31"/>
                      <a:pt x="0" y="31"/>
                    </a:cubicBezTo>
                    <a:cubicBezTo>
                      <a:pt x="0" y="32"/>
                      <a:pt x="0" y="32"/>
                      <a:pt x="0" y="32"/>
                    </a:cubicBezTo>
                    <a:cubicBezTo>
                      <a:pt x="1" y="33"/>
                      <a:pt x="1" y="33"/>
                      <a:pt x="2" y="33"/>
                    </a:cubicBezTo>
                    <a:cubicBezTo>
                      <a:pt x="35" y="33"/>
                      <a:pt x="35" y="33"/>
                      <a:pt x="35" y="33"/>
                    </a:cubicBezTo>
                    <a:cubicBezTo>
                      <a:pt x="35" y="33"/>
                      <a:pt x="36" y="33"/>
                      <a:pt x="36" y="32"/>
                    </a:cubicBezTo>
                    <a:cubicBezTo>
                      <a:pt x="36" y="32"/>
                      <a:pt x="36" y="32"/>
                      <a:pt x="36" y="31"/>
                    </a:cubicBezTo>
                    <a:lnTo>
                      <a:pt x="35"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68" name="Freeform 234"/>
              <p:cNvSpPr/>
              <p:nvPr/>
            </p:nvSpPr>
            <p:spPr bwMode="auto">
              <a:xfrm>
                <a:off x="4246563" y="2405063"/>
                <a:ext cx="134938" cy="123825"/>
              </a:xfrm>
              <a:custGeom>
                <a:avLst/>
                <a:gdLst>
                  <a:gd name="T0" fmla="*/ 34 w 36"/>
                  <a:gd name="T1" fmla="*/ 31 h 33"/>
                  <a:gd name="T2" fmla="*/ 34 w 36"/>
                  <a:gd name="T3" fmla="*/ 29 h 33"/>
                  <a:gd name="T4" fmla="*/ 3 w 36"/>
                  <a:gd name="T5" fmla="*/ 29 h 33"/>
                  <a:gd name="T6" fmla="*/ 3 w 36"/>
                  <a:gd name="T7" fmla="*/ 3 h 33"/>
                  <a:gd name="T8" fmla="*/ 33 w 36"/>
                  <a:gd name="T9" fmla="*/ 3 h 33"/>
                  <a:gd name="T10" fmla="*/ 33 w 36"/>
                  <a:gd name="T11" fmla="*/ 31 h 33"/>
                  <a:gd name="T12" fmla="*/ 34 w 36"/>
                  <a:gd name="T13" fmla="*/ 31 h 33"/>
                  <a:gd name="T14" fmla="*/ 34 w 36"/>
                  <a:gd name="T15" fmla="*/ 29 h 33"/>
                  <a:gd name="T16" fmla="*/ 34 w 36"/>
                  <a:gd name="T17" fmla="*/ 31 h 33"/>
                  <a:gd name="T18" fmla="*/ 36 w 36"/>
                  <a:gd name="T19" fmla="*/ 31 h 33"/>
                  <a:gd name="T20" fmla="*/ 36 w 36"/>
                  <a:gd name="T21" fmla="*/ 2 h 33"/>
                  <a:gd name="T22" fmla="*/ 36 w 36"/>
                  <a:gd name="T23" fmla="*/ 0 h 33"/>
                  <a:gd name="T24" fmla="*/ 34 w 36"/>
                  <a:gd name="T25" fmla="*/ 0 h 33"/>
                  <a:gd name="T26" fmla="*/ 1 w 36"/>
                  <a:gd name="T27" fmla="*/ 0 h 33"/>
                  <a:gd name="T28" fmla="*/ 0 w 36"/>
                  <a:gd name="T29" fmla="*/ 0 h 33"/>
                  <a:gd name="T30" fmla="*/ 0 w 36"/>
                  <a:gd name="T31" fmla="*/ 2 h 33"/>
                  <a:gd name="T32" fmla="*/ 0 w 36"/>
                  <a:gd name="T33" fmla="*/ 31 h 33"/>
                  <a:gd name="T34" fmla="*/ 0 w 36"/>
                  <a:gd name="T35" fmla="*/ 32 h 33"/>
                  <a:gd name="T36" fmla="*/ 1 w 36"/>
                  <a:gd name="T37" fmla="*/ 33 h 33"/>
                  <a:gd name="T38" fmla="*/ 34 w 36"/>
                  <a:gd name="T39" fmla="*/ 33 h 33"/>
                  <a:gd name="T40" fmla="*/ 36 w 36"/>
                  <a:gd name="T41" fmla="*/ 32 h 33"/>
                  <a:gd name="T42" fmla="*/ 36 w 36"/>
                  <a:gd name="T43" fmla="*/ 31 h 33"/>
                  <a:gd name="T44" fmla="*/ 34 w 36"/>
                  <a:gd name="T45"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33">
                    <a:moveTo>
                      <a:pt x="34" y="31"/>
                    </a:moveTo>
                    <a:cubicBezTo>
                      <a:pt x="34" y="29"/>
                      <a:pt x="34" y="29"/>
                      <a:pt x="34" y="29"/>
                    </a:cubicBezTo>
                    <a:cubicBezTo>
                      <a:pt x="3" y="29"/>
                      <a:pt x="3" y="29"/>
                      <a:pt x="3" y="29"/>
                    </a:cubicBezTo>
                    <a:cubicBezTo>
                      <a:pt x="3" y="3"/>
                      <a:pt x="3" y="3"/>
                      <a:pt x="3" y="3"/>
                    </a:cubicBezTo>
                    <a:cubicBezTo>
                      <a:pt x="33" y="3"/>
                      <a:pt x="33" y="3"/>
                      <a:pt x="33" y="3"/>
                    </a:cubicBezTo>
                    <a:cubicBezTo>
                      <a:pt x="33" y="31"/>
                      <a:pt x="33" y="31"/>
                      <a:pt x="33" y="31"/>
                    </a:cubicBezTo>
                    <a:cubicBezTo>
                      <a:pt x="34" y="31"/>
                      <a:pt x="34" y="31"/>
                      <a:pt x="34" y="31"/>
                    </a:cubicBezTo>
                    <a:cubicBezTo>
                      <a:pt x="34" y="29"/>
                      <a:pt x="34" y="29"/>
                      <a:pt x="34" y="29"/>
                    </a:cubicBezTo>
                    <a:cubicBezTo>
                      <a:pt x="34" y="31"/>
                      <a:pt x="34" y="31"/>
                      <a:pt x="34" y="31"/>
                    </a:cubicBezTo>
                    <a:cubicBezTo>
                      <a:pt x="36" y="31"/>
                      <a:pt x="36" y="31"/>
                      <a:pt x="36" y="31"/>
                    </a:cubicBezTo>
                    <a:cubicBezTo>
                      <a:pt x="36" y="2"/>
                      <a:pt x="36" y="2"/>
                      <a:pt x="36" y="2"/>
                    </a:cubicBezTo>
                    <a:cubicBezTo>
                      <a:pt x="36" y="1"/>
                      <a:pt x="36" y="1"/>
                      <a:pt x="36" y="0"/>
                    </a:cubicBezTo>
                    <a:cubicBezTo>
                      <a:pt x="35" y="0"/>
                      <a:pt x="35" y="0"/>
                      <a:pt x="34" y="0"/>
                    </a:cubicBezTo>
                    <a:cubicBezTo>
                      <a:pt x="1" y="0"/>
                      <a:pt x="1" y="0"/>
                      <a:pt x="1" y="0"/>
                    </a:cubicBezTo>
                    <a:cubicBezTo>
                      <a:pt x="1" y="0"/>
                      <a:pt x="0" y="0"/>
                      <a:pt x="0" y="0"/>
                    </a:cubicBezTo>
                    <a:cubicBezTo>
                      <a:pt x="0" y="1"/>
                      <a:pt x="0" y="1"/>
                      <a:pt x="0" y="2"/>
                    </a:cubicBezTo>
                    <a:cubicBezTo>
                      <a:pt x="0" y="31"/>
                      <a:pt x="0" y="31"/>
                      <a:pt x="0" y="31"/>
                    </a:cubicBezTo>
                    <a:cubicBezTo>
                      <a:pt x="0" y="32"/>
                      <a:pt x="0" y="32"/>
                      <a:pt x="0" y="32"/>
                    </a:cubicBezTo>
                    <a:cubicBezTo>
                      <a:pt x="0" y="33"/>
                      <a:pt x="1" y="33"/>
                      <a:pt x="1" y="33"/>
                    </a:cubicBezTo>
                    <a:cubicBezTo>
                      <a:pt x="34" y="33"/>
                      <a:pt x="34" y="33"/>
                      <a:pt x="34" y="33"/>
                    </a:cubicBezTo>
                    <a:cubicBezTo>
                      <a:pt x="35" y="33"/>
                      <a:pt x="35" y="33"/>
                      <a:pt x="36" y="32"/>
                    </a:cubicBezTo>
                    <a:cubicBezTo>
                      <a:pt x="36" y="32"/>
                      <a:pt x="36" y="32"/>
                      <a:pt x="36" y="31"/>
                    </a:cubicBezTo>
                    <a:lnTo>
                      <a:pt x="34"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69" name="Freeform 235"/>
              <p:cNvSpPr/>
              <p:nvPr/>
            </p:nvSpPr>
            <p:spPr bwMode="auto">
              <a:xfrm>
                <a:off x="4246563" y="2270125"/>
                <a:ext cx="134938" cy="123825"/>
              </a:xfrm>
              <a:custGeom>
                <a:avLst/>
                <a:gdLst>
                  <a:gd name="T0" fmla="*/ 34 w 36"/>
                  <a:gd name="T1" fmla="*/ 31 h 33"/>
                  <a:gd name="T2" fmla="*/ 34 w 36"/>
                  <a:gd name="T3" fmla="*/ 29 h 33"/>
                  <a:gd name="T4" fmla="*/ 3 w 36"/>
                  <a:gd name="T5" fmla="*/ 29 h 33"/>
                  <a:gd name="T6" fmla="*/ 3 w 36"/>
                  <a:gd name="T7" fmla="*/ 3 h 33"/>
                  <a:gd name="T8" fmla="*/ 33 w 36"/>
                  <a:gd name="T9" fmla="*/ 3 h 33"/>
                  <a:gd name="T10" fmla="*/ 33 w 36"/>
                  <a:gd name="T11" fmla="*/ 31 h 33"/>
                  <a:gd name="T12" fmla="*/ 34 w 36"/>
                  <a:gd name="T13" fmla="*/ 31 h 33"/>
                  <a:gd name="T14" fmla="*/ 34 w 36"/>
                  <a:gd name="T15" fmla="*/ 29 h 33"/>
                  <a:gd name="T16" fmla="*/ 34 w 36"/>
                  <a:gd name="T17" fmla="*/ 31 h 33"/>
                  <a:gd name="T18" fmla="*/ 36 w 36"/>
                  <a:gd name="T19" fmla="*/ 31 h 33"/>
                  <a:gd name="T20" fmla="*/ 36 w 36"/>
                  <a:gd name="T21" fmla="*/ 1 h 33"/>
                  <a:gd name="T22" fmla="*/ 36 w 36"/>
                  <a:gd name="T23" fmla="*/ 0 h 33"/>
                  <a:gd name="T24" fmla="*/ 34 w 36"/>
                  <a:gd name="T25" fmla="*/ 0 h 33"/>
                  <a:gd name="T26" fmla="*/ 1 w 36"/>
                  <a:gd name="T27" fmla="*/ 0 h 33"/>
                  <a:gd name="T28" fmla="*/ 0 w 36"/>
                  <a:gd name="T29" fmla="*/ 0 h 33"/>
                  <a:gd name="T30" fmla="*/ 0 w 36"/>
                  <a:gd name="T31" fmla="*/ 1 h 33"/>
                  <a:gd name="T32" fmla="*/ 0 w 36"/>
                  <a:gd name="T33" fmla="*/ 31 h 33"/>
                  <a:gd name="T34" fmla="*/ 0 w 36"/>
                  <a:gd name="T35" fmla="*/ 32 h 33"/>
                  <a:gd name="T36" fmla="*/ 1 w 36"/>
                  <a:gd name="T37" fmla="*/ 33 h 33"/>
                  <a:gd name="T38" fmla="*/ 34 w 36"/>
                  <a:gd name="T39" fmla="*/ 33 h 33"/>
                  <a:gd name="T40" fmla="*/ 36 w 36"/>
                  <a:gd name="T41" fmla="*/ 32 h 33"/>
                  <a:gd name="T42" fmla="*/ 36 w 36"/>
                  <a:gd name="T43" fmla="*/ 31 h 33"/>
                  <a:gd name="T44" fmla="*/ 34 w 36"/>
                  <a:gd name="T45"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33">
                    <a:moveTo>
                      <a:pt x="34" y="31"/>
                    </a:moveTo>
                    <a:cubicBezTo>
                      <a:pt x="34" y="29"/>
                      <a:pt x="34" y="29"/>
                      <a:pt x="34" y="29"/>
                    </a:cubicBezTo>
                    <a:cubicBezTo>
                      <a:pt x="3" y="29"/>
                      <a:pt x="3" y="29"/>
                      <a:pt x="3" y="29"/>
                    </a:cubicBezTo>
                    <a:cubicBezTo>
                      <a:pt x="3" y="3"/>
                      <a:pt x="3" y="3"/>
                      <a:pt x="3" y="3"/>
                    </a:cubicBezTo>
                    <a:cubicBezTo>
                      <a:pt x="33" y="3"/>
                      <a:pt x="33" y="3"/>
                      <a:pt x="33" y="3"/>
                    </a:cubicBezTo>
                    <a:cubicBezTo>
                      <a:pt x="33" y="31"/>
                      <a:pt x="33" y="31"/>
                      <a:pt x="33" y="31"/>
                    </a:cubicBezTo>
                    <a:cubicBezTo>
                      <a:pt x="34" y="31"/>
                      <a:pt x="34" y="31"/>
                      <a:pt x="34" y="31"/>
                    </a:cubicBezTo>
                    <a:cubicBezTo>
                      <a:pt x="34" y="29"/>
                      <a:pt x="34" y="29"/>
                      <a:pt x="34" y="29"/>
                    </a:cubicBezTo>
                    <a:cubicBezTo>
                      <a:pt x="34" y="31"/>
                      <a:pt x="34" y="31"/>
                      <a:pt x="34" y="31"/>
                    </a:cubicBezTo>
                    <a:cubicBezTo>
                      <a:pt x="36" y="31"/>
                      <a:pt x="36" y="31"/>
                      <a:pt x="36" y="31"/>
                    </a:cubicBezTo>
                    <a:cubicBezTo>
                      <a:pt x="36" y="1"/>
                      <a:pt x="36" y="1"/>
                      <a:pt x="36" y="1"/>
                    </a:cubicBezTo>
                    <a:cubicBezTo>
                      <a:pt x="36" y="1"/>
                      <a:pt x="36" y="0"/>
                      <a:pt x="36" y="0"/>
                    </a:cubicBezTo>
                    <a:cubicBezTo>
                      <a:pt x="35" y="0"/>
                      <a:pt x="35" y="0"/>
                      <a:pt x="34" y="0"/>
                    </a:cubicBezTo>
                    <a:cubicBezTo>
                      <a:pt x="1" y="0"/>
                      <a:pt x="1" y="0"/>
                      <a:pt x="1" y="0"/>
                    </a:cubicBezTo>
                    <a:cubicBezTo>
                      <a:pt x="1" y="0"/>
                      <a:pt x="0" y="0"/>
                      <a:pt x="0" y="0"/>
                    </a:cubicBezTo>
                    <a:cubicBezTo>
                      <a:pt x="0" y="0"/>
                      <a:pt x="0" y="1"/>
                      <a:pt x="0" y="1"/>
                    </a:cubicBezTo>
                    <a:cubicBezTo>
                      <a:pt x="0" y="31"/>
                      <a:pt x="0" y="31"/>
                      <a:pt x="0" y="31"/>
                    </a:cubicBezTo>
                    <a:cubicBezTo>
                      <a:pt x="0" y="31"/>
                      <a:pt x="0" y="32"/>
                      <a:pt x="0" y="32"/>
                    </a:cubicBezTo>
                    <a:cubicBezTo>
                      <a:pt x="0" y="32"/>
                      <a:pt x="1" y="33"/>
                      <a:pt x="1" y="33"/>
                    </a:cubicBezTo>
                    <a:cubicBezTo>
                      <a:pt x="34" y="33"/>
                      <a:pt x="34" y="33"/>
                      <a:pt x="34" y="33"/>
                    </a:cubicBezTo>
                    <a:cubicBezTo>
                      <a:pt x="35" y="33"/>
                      <a:pt x="35" y="32"/>
                      <a:pt x="36" y="32"/>
                    </a:cubicBezTo>
                    <a:cubicBezTo>
                      <a:pt x="36" y="32"/>
                      <a:pt x="36" y="31"/>
                      <a:pt x="36" y="31"/>
                    </a:cubicBezTo>
                    <a:lnTo>
                      <a:pt x="34"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70" name="Freeform 236"/>
              <p:cNvSpPr/>
              <p:nvPr/>
            </p:nvSpPr>
            <p:spPr bwMode="auto">
              <a:xfrm>
                <a:off x="4157663" y="2295525"/>
                <a:ext cx="44450" cy="71438"/>
              </a:xfrm>
              <a:custGeom>
                <a:avLst/>
                <a:gdLst>
                  <a:gd name="T0" fmla="*/ 0 w 28"/>
                  <a:gd name="T1" fmla="*/ 45 h 45"/>
                  <a:gd name="T2" fmla="*/ 28 w 28"/>
                  <a:gd name="T3" fmla="*/ 45 h 45"/>
                  <a:gd name="T4" fmla="*/ 28 w 28"/>
                  <a:gd name="T5" fmla="*/ 36 h 45"/>
                  <a:gd name="T6" fmla="*/ 9 w 28"/>
                  <a:gd name="T7" fmla="*/ 36 h 45"/>
                  <a:gd name="T8" fmla="*/ 9 w 28"/>
                  <a:gd name="T9" fmla="*/ 0 h 45"/>
                  <a:gd name="T10" fmla="*/ 0 w 28"/>
                  <a:gd name="T11" fmla="*/ 0 h 45"/>
                  <a:gd name="T12" fmla="*/ 0 w 28"/>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28" h="45">
                    <a:moveTo>
                      <a:pt x="0" y="45"/>
                    </a:moveTo>
                    <a:lnTo>
                      <a:pt x="28" y="45"/>
                    </a:lnTo>
                    <a:lnTo>
                      <a:pt x="28" y="36"/>
                    </a:lnTo>
                    <a:lnTo>
                      <a:pt x="9" y="36"/>
                    </a:lnTo>
                    <a:lnTo>
                      <a:pt x="9" y="0"/>
                    </a:lnTo>
                    <a:lnTo>
                      <a:pt x="0" y="0"/>
                    </a:lnTo>
                    <a:lnTo>
                      <a:pt x="0"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71" name="Freeform 237"/>
              <p:cNvSpPr>
                <a:spLocks noEditPoints="1"/>
              </p:cNvSpPr>
              <p:nvPr/>
            </p:nvSpPr>
            <p:spPr bwMode="auto">
              <a:xfrm>
                <a:off x="4284663" y="2295525"/>
                <a:ext cx="68263" cy="71438"/>
              </a:xfrm>
              <a:custGeom>
                <a:avLst/>
                <a:gdLst>
                  <a:gd name="T0" fmla="*/ 9 w 18"/>
                  <a:gd name="T1" fmla="*/ 3 h 19"/>
                  <a:gd name="T2" fmla="*/ 13 w 18"/>
                  <a:gd name="T3" fmla="*/ 9 h 19"/>
                  <a:gd name="T4" fmla="*/ 9 w 18"/>
                  <a:gd name="T5" fmla="*/ 16 h 19"/>
                  <a:gd name="T6" fmla="*/ 4 w 18"/>
                  <a:gd name="T7" fmla="*/ 9 h 19"/>
                  <a:gd name="T8" fmla="*/ 9 w 18"/>
                  <a:gd name="T9" fmla="*/ 3 h 19"/>
                  <a:gd name="T10" fmla="*/ 9 w 18"/>
                  <a:gd name="T11" fmla="*/ 0 h 19"/>
                  <a:gd name="T12" fmla="*/ 0 w 18"/>
                  <a:gd name="T13" fmla="*/ 9 h 19"/>
                  <a:gd name="T14" fmla="*/ 9 w 18"/>
                  <a:gd name="T15" fmla="*/ 19 h 19"/>
                  <a:gd name="T16" fmla="*/ 18 w 18"/>
                  <a:gd name="T17" fmla="*/ 9 h 19"/>
                  <a:gd name="T18" fmla="*/ 9 w 18"/>
                  <a:gd name="T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9">
                    <a:moveTo>
                      <a:pt x="9" y="3"/>
                    </a:moveTo>
                    <a:cubicBezTo>
                      <a:pt x="12" y="3"/>
                      <a:pt x="13" y="6"/>
                      <a:pt x="13" y="9"/>
                    </a:cubicBezTo>
                    <a:cubicBezTo>
                      <a:pt x="13" y="13"/>
                      <a:pt x="12" y="16"/>
                      <a:pt x="9" y="16"/>
                    </a:cubicBezTo>
                    <a:cubicBezTo>
                      <a:pt x="6" y="16"/>
                      <a:pt x="4" y="13"/>
                      <a:pt x="4" y="9"/>
                    </a:cubicBezTo>
                    <a:cubicBezTo>
                      <a:pt x="4" y="6"/>
                      <a:pt x="6" y="3"/>
                      <a:pt x="9" y="3"/>
                    </a:cubicBezTo>
                    <a:close/>
                    <a:moveTo>
                      <a:pt x="9" y="0"/>
                    </a:moveTo>
                    <a:cubicBezTo>
                      <a:pt x="3" y="0"/>
                      <a:pt x="0" y="4"/>
                      <a:pt x="0" y="9"/>
                    </a:cubicBezTo>
                    <a:cubicBezTo>
                      <a:pt x="0" y="15"/>
                      <a:pt x="3" y="19"/>
                      <a:pt x="9" y="19"/>
                    </a:cubicBezTo>
                    <a:cubicBezTo>
                      <a:pt x="14" y="19"/>
                      <a:pt x="18" y="15"/>
                      <a:pt x="18" y="9"/>
                    </a:cubicBezTo>
                    <a:cubicBezTo>
                      <a:pt x="18" y="4"/>
                      <a:pt x="15"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72" name="Freeform 238"/>
              <p:cNvSpPr/>
              <p:nvPr/>
            </p:nvSpPr>
            <p:spPr bwMode="auto">
              <a:xfrm>
                <a:off x="4144963" y="2430463"/>
                <a:ext cx="65088" cy="71438"/>
              </a:xfrm>
              <a:custGeom>
                <a:avLst/>
                <a:gdLst>
                  <a:gd name="T0" fmla="*/ 11 w 17"/>
                  <a:gd name="T1" fmla="*/ 19 h 19"/>
                  <a:gd name="T2" fmla="*/ 17 w 17"/>
                  <a:gd name="T3" fmla="*/ 0 h 19"/>
                  <a:gd name="T4" fmla="*/ 13 w 17"/>
                  <a:gd name="T5" fmla="*/ 0 h 19"/>
                  <a:gd name="T6" fmla="*/ 11 w 17"/>
                  <a:gd name="T7" fmla="*/ 8 h 19"/>
                  <a:gd name="T8" fmla="*/ 9 w 17"/>
                  <a:gd name="T9" fmla="*/ 15 h 19"/>
                  <a:gd name="T10" fmla="*/ 9 w 17"/>
                  <a:gd name="T11" fmla="*/ 15 h 19"/>
                  <a:gd name="T12" fmla="*/ 7 w 17"/>
                  <a:gd name="T13" fmla="*/ 8 h 19"/>
                  <a:gd name="T14" fmla="*/ 5 w 17"/>
                  <a:gd name="T15" fmla="*/ 0 h 19"/>
                  <a:gd name="T16" fmla="*/ 0 w 17"/>
                  <a:gd name="T17" fmla="*/ 0 h 19"/>
                  <a:gd name="T18" fmla="*/ 6 w 17"/>
                  <a:gd name="T19" fmla="*/ 19 h 19"/>
                  <a:gd name="T20" fmla="*/ 11 w 17"/>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9">
                    <a:moveTo>
                      <a:pt x="11" y="19"/>
                    </a:moveTo>
                    <a:cubicBezTo>
                      <a:pt x="17" y="0"/>
                      <a:pt x="17" y="0"/>
                      <a:pt x="17" y="0"/>
                    </a:cubicBezTo>
                    <a:cubicBezTo>
                      <a:pt x="13" y="0"/>
                      <a:pt x="13" y="0"/>
                      <a:pt x="13" y="0"/>
                    </a:cubicBezTo>
                    <a:cubicBezTo>
                      <a:pt x="11" y="8"/>
                      <a:pt x="11" y="8"/>
                      <a:pt x="11" y="8"/>
                    </a:cubicBezTo>
                    <a:cubicBezTo>
                      <a:pt x="10" y="10"/>
                      <a:pt x="9" y="12"/>
                      <a:pt x="9" y="15"/>
                    </a:cubicBezTo>
                    <a:cubicBezTo>
                      <a:pt x="9" y="15"/>
                      <a:pt x="9" y="15"/>
                      <a:pt x="9" y="15"/>
                    </a:cubicBezTo>
                    <a:cubicBezTo>
                      <a:pt x="8" y="12"/>
                      <a:pt x="8" y="10"/>
                      <a:pt x="7" y="8"/>
                    </a:cubicBezTo>
                    <a:cubicBezTo>
                      <a:pt x="5" y="0"/>
                      <a:pt x="5" y="0"/>
                      <a:pt x="5" y="0"/>
                    </a:cubicBezTo>
                    <a:cubicBezTo>
                      <a:pt x="0" y="0"/>
                      <a:pt x="0" y="0"/>
                      <a:pt x="0" y="0"/>
                    </a:cubicBezTo>
                    <a:cubicBezTo>
                      <a:pt x="6" y="19"/>
                      <a:pt x="6" y="19"/>
                      <a:pt x="6" y="19"/>
                    </a:cubicBezTo>
                    <a:lnTo>
                      <a:pt x="11"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73" name="Freeform 239"/>
              <p:cNvSpPr/>
              <p:nvPr/>
            </p:nvSpPr>
            <p:spPr bwMode="auto">
              <a:xfrm>
                <a:off x="4295775" y="2430463"/>
                <a:ext cx="44450" cy="71438"/>
              </a:xfrm>
              <a:custGeom>
                <a:avLst/>
                <a:gdLst>
                  <a:gd name="T0" fmla="*/ 26 w 28"/>
                  <a:gd name="T1" fmla="*/ 17 h 45"/>
                  <a:gd name="T2" fmla="*/ 9 w 28"/>
                  <a:gd name="T3" fmla="*/ 17 h 45"/>
                  <a:gd name="T4" fmla="*/ 9 w 28"/>
                  <a:gd name="T5" fmla="*/ 10 h 45"/>
                  <a:gd name="T6" fmla="*/ 26 w 28"/>
                  <a:gd name="T7" fmla="*/ 10 h 45"/>
                  <a:gd name="T8" fmla="*/ 26 w 28"/>
                  <a:gd name="T9" fmla="*/ 0 h 45"/>
                  <a:gd name="T10" fmla="*/ 0 w 28"/>
                  <a:gd name="T11" fmla="*/ 0 h 45"/>
                  <a:gd name="T12" fmla="*/ 0 w 28"/>
                  <a:gd name="T13" fmla="*/ 45 h 45"/>
                  <a:gd name="T14" fmla="*/ 28 w 28"/>
                  <a:gd name="T15" fmla="*/ 45 h 45"/>
                  <a:gd name="T16" fmla="*/ 28 w 28"/>
                  <a:gd name="T17" fmla="*/ 36 h 45"/>
                  <a:gd name="T18" fmla="*/ 9 w 28"/>
                  <a:gd name="T19" fmla="*/ 36 h 45"/>
                  <a:gd name="T20" fmla="*/ 9 w 28"/>
                  <a:gd name="T21" fmla="*/ 26 h 45"/>
                  <a:gd name="T22" fmla="*/ 26 w 28"/>
                  <a:gd name="T23" fmla="*/ 26 h 45"/>
                  <a:gd name="T24" fmla="*/ 26 w 28"/>
                  <a:gd name="T25"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45">
                    <a:moveTo>
                      <a:pt x="26" y="17"/>
                    </a:moveTo>
                    <a:lnTo>
                      <a:pt x="9" y="17"/>
                    </a:lnTo>
                    <a:lnTo>
                      <a:pt x="9" y="10"/>
                    </a:lnTo>
                    <a:lnTo>
                      <a:pt x="26" y="10"/>
                    </a:lnTo>
                    <a:lnTo>
                      <a:pt x="26" y="0"/>
                    </a:lnTo>
                    <a:lnTo>
                      <a:pt x="0" y="0"/>
                    </a:lnTo>
                    <a:lnTo>
                      <a:pt x="0" y="45"/>
                    </a:lnTo>
                    <a:lnTo>
                      <a:pt x="28" y="45"/>
                    </a:lnTo>
                    <a:lnTo>
                      <a:pt x="28" y="36"/>
                    </a:lnTo>
                    <a:lnTo>
                      <a:pt x="9" y="36"/>
                    </a:lnTo>
                    <a:lnTo>
                      <a:pt x="9" y="26"/>
                    </a:lnTo>
                    <a:lnTo>
                      <a:pt x="26" y="26"/>
                    </a:lnTo>
                    <a:lnTo>
                      <a:pt x="26"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grpSp>
      </p:grpSp>
      <p:sp>
        <p:nvSpPr>
          <p:cNvPr id="74" name="椭圆 73"/>
          <p:cNvSpPr/>
          <p:nvPr/>
        </p:nvSpPr>
        <p:spPr>
          <a:xfrm>
            <a:off x="5777170" y="4757158"/>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5" name="椭圆 74"/>
          <p:cNvSpPr/>
          <p:nvPr/>
        </p:nvSpPr>
        <p:spPr>
          <a:xfrm flipH="1">
            <a:off x="5788151" y="2436946"/>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6" name="椭圆 75"/>
          <p:cNvSpPr/>
          <p:nvPr/>
        </p:nvSpPr>
        <p:spPr>
          <a:xfrm flipH="1">
            <a:off x="7089198" y="3442151"/>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7" name="椭圆 76"/>
          <p:cNvSpPr/>
          <p:nvPr/>
        </p:nvSpPr>
        <p:spPr>
          <a:xfrm flipH="1">
            <a:off x="4761500" y="3480421"/>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8" name="椭圆 77"/>
          <p:cNvSpPr/>
          <p:nvPr/>
        </p:nvSpPr>
        <p:spPr>
          <a:xfrm flipH="1">
            <a:off x="6032731" y="2436946"/>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9" name="椭圆 78"/>
          <p:cNvSpPr/>
          <p:nvPr/>
        </p:nvSpPr>
        <p:spPr>
          <a:xfrm flipH="1">
            <a:off x="4775117" y="3684628"/>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0" name="椭圆 79"/>
          <p:cNvSpPr/>
          <p:nvPr/>
        </p:nvSpPr>
        <p:spPr>
          <a:xfrm flipH="1">
            <a:off x="7089198" y="3684628"/>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1" name="椭圆 80"/>
          <p:cNvSpPr/>
          <p:nvPr/>
        </p:nvSpPr>
        <p:spPr>
          <a:xfrm flipH="1">
            <a:off x="6022401" y="4764069"/>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82" name="组合 81"/>
          <p:cNvGrpSpPr/>
          <p:nvPr/>
        </p:nvGrpSpPr>
        <p:grpSpPr>
          <a:xfrm>
            <a:off x="8386762" y="1515067"/>
            <a:ext cx="3594586" cy="1843757"/>
            <a:chOff x="7970229" y="2855479"/>
            <a:chExt cx="2610517" cy="1171240"/>
          </a:xfrm>
        </p:grpSpPr>
        <p:sp>
          <p:nvSpPr>
            <p:cNvPr id="83" name="矩形 82"/>
            <p:cNvSpPr/>
            <p:nvPr/>
          </p:nvSpPr>
          <p:spPr>
            <a:xfrm>
              <a:off x="7976817" y="2855479"/>
              <a:ext cx="2603929" cy="669286"/>
            </a:xfrm>
            <a:prstGeom prst="rect">
              <a:avLst/>
            </a:prstGeom>
            <a:noFill/>
          </p:spPr>
          <p:txBody>
            <a:bodyPr wrap="square">
              <a:spAutoFit/>
            </a:bodyPr>
            <a:lstStyle/>
            <a:p>
              <a:pPr>
                <a:lnSpc>
                  <a:spcPct val="130000"/>
                </a:lnSpc>
              </a:pPr>
              <a:r>
                <a:rPr lang="zh-CN" altLang="en-US" sz="3200" b="1" dirty="0">
                  <a:solidFill>
                    <a:schemeClr val="bg1"/>
                  </a:solidFill>
                  <a:latin typeface="Arial"/>
                  <a:ea typeface="微软雅黑" panose="020B0503020204020204" charset="-122"/>
                </a:rPr>
                <a:t>数据采集</a:t>
              </a:r>
            </a:p>
          </p:txBody>
        </p:sp>
        <p:sp>
          <p:nvSpPr>
            <p:cNvPr id="84" name="矩形 83"/>
            <p:cNvSpPr/>
            <p:nvPr/>
          </p:nvSpPr>
          <p:spPr>
            <a:xfrm>
              <a:off x="7970229" y="3230325"/>
              <a:ext cx="2610516" cy="796394"/>
            </a:xfrm>
            <a:prstGeom prst="rect">
              <a:avLst/>
            </a:prstGeom>
          </p:spPr>
          <p:txBody>
            <a:bodyPr wrap="square">
              <a:spAutoFit/>
            </a:bodyPr>
            <a:lstStyle/>
            <a:p>
              <a:pPr>
                <a:lnSpc>
                  <a:spcPct val="130000"/>
                </a:lnSpc>
              </a:pPr>
              <a:r>
                <a:rPr lang="zh-CN" altLang="en-US" sz="2000" dirty="0">
                  <a:solidFill>
                    <a:schemeClr val="bg1">
                      <a:alpha val="80000"/>
                    </a:schemeClr>
                  </a:solidFill>
                  <a:latin typeface="微软雅黑" panose="020B0503020204020204" charset="-122"/>
                  <a:ea typeface="微软雅黑" panose="020B0503020204020204" pitchFamily="34" charset="-122"/>
                </a:rPr>
                <a:t>使用</a:t>
              </a:r>
              <a:r>
                <a:rPr lang="en-US" altLang="zh-CN" sz="2000" dirty="0" err="1">
                  <a:solidFill>
                    <a:schemeClr val="bg1">
                      <a:alpha val="80000"/>
                    </a:schemeClr>
                  </a:solidFill>
                  <a:latin typeface="微软雅黑" panose="020B0503020204020204" charset="-122"/>
                  <a:ea typeface="微软雅黑" panose="020B0503020204020204" pitchFamily="34" charset="-122"/>
                </a:rPr>
                <a:t>OpenDigger</a:t>
              </a:r>
              <a:r>
                <a:rPr lang="zh-CN" altLang="en-US" sz="2000" dirty="0">
                  <a:solidFill>
                    <a:schemeClr val="bg1">
                      <a:alpha val="80000"/>
                    </a:schemeClr>
                  </a:solidFill>
                  <a:latin typeface="微软雅黑" panose="020B0503020204020204" charset="-122"/>
                  <a:ea typeface="微软雅黑" panose="020B0503020204020204" pitchFamily="34" charset="-122"/>
                </a:rPr>
                <a:t>工具</a:t>
              </a:r>
              <a:endParaRPr lang="en-US" altLang="zh-CN" sz="2000" dirty="0">
                <a:solidFill>
                  <a:schemeClr val="bg1">
                    <a:alpha val="80000"/>
                  </a:schemeClr>
                </a:solidFill>
                <a:latin typeface="微软雅黑" panose="020B0503020204020204" charset="-122"/>
                <a:ea typeface="微软雅黑" panose="020B0503020204020204" pitchFamily="34" charset="-122"/>
              </a:endParaRPr>
            </a:p>
            <a:p>
              <a:pPr>
                <a:lnSpc>
                  <a:spcPct val="130000"/>
                </a:lnSpc>
              </a:pPr>
              <a:r>
                <a:rPr lang="zh-CN" altLang="en-US" sz="2000" dirty="0">
                  <a:solidFill>
                    <a:schemeClr val="bg1">
                      <a:alpha val="80000"/>
                    </a:schemeClr>
                  </a:solidFill>
                  <a:latin typeface="微软雅黑" panose="020B0503020204020204" charset="-122"/>
                  <a:ea typeface="微软雅黑" panose="020B0503020204020204" pitchFamily="34" charset="-122"/>
                </a:rPr>
                <a:t>使用网络爬虫获取</a:t>
              </a:r>
              <a:r>
                <a:rPr lang="en-US" altLang="zh-CN" sz="2000" dirty="0" err="1">
                  <a:solidFill>
                    <a:schemeClr val="bg1">
                      <a:alpha val="80000"/>
                    </a:schemeClr>
                  </a:solidFill>
                  <a:latin typeface="微软雅黑" panose="020B0503020204020204" charset="-122"/>
                  <a:ea typeface="微软雅黑" panose="020B0503020204020204" pitchFamily="34" charset="-122"/>
                </a:rPr>
                <a:t>Github</a:t>
              </a:r>
              <a:r>
                <a:rPr lang="zh-CN" altLang="en-US" sz="2000" dirty="0">
                  <a:solidFill>
                    <a:schemeClr val="bg1">
                      <a:alpha val="80000"/>
                    </a:schemeClr>
                  </a:solidFill>
                  <a:latin typeface="微软雅黑" panose="020B0503020204020204" charset="-122"/>
                  <a:ea typeface="微软雅黑" panose="020B0503020204020204" pitchFamily="34" charset="-122"/>
                </a:rPr>
                <a:t>上的数据</a:t>
              </a:r>
            </a:p>
          </p:txBody>
        </p:sp>
      </p:grpSp>
      <p:grpSp>
        <p:nvGrpSpPr>
          <p:cNvPr id="85" name="组合 84"/>
          <p:cNvGrpSpPr/>
          <p:nvPr/>
        </p:nvGrpSpPr>
        <p:grpSpPr>
          <a:xfrm>
            <a:off x="142242" y="1609034"/>
            <a:ext cx="3829812" cy="1798652"/>
            <a:chOff x="1448621" y="2860905"/>
            <a:chExt cx="2603929" cy="1237154"/>
          </a:xfrm>
        </p:grpSpPr>
        <p:sp>
          <p:nvSpPr>
            <p:cNvPr id="86" name="矩形 85"/>
            <p:cNvSpPr/>
            <p:nvPr/>
          </p:nvSpPr>
          <p:spPr>
            <a:xfrm>
              <a:off x="1448621" y="2860905"/>
              <a:ext cx="2603929" cy="460350"/>
            </a:xfrm>
            <a:prstGeom prst="rect">
              <a:avLst/>
            </a:prstGeom>
            <a:noFill/>
          </p:spPr>
          <p:txBody>
            <a:bodyPr wrap="square">
              <a:spAutoFit/>
            </a:bodyPr>
            <a:lstStyle/>
            <a:p>
              <a:pPr algn="r">
                <a:lnSpc>
                  <a:spcPct val="130000"/>
                </a:lnSpc>
              </a:pPr>
              <a:r>
                <a:rPr lang="zh-CN" altLang="en-US" sz="3200" b="1" dirty="0">
                  <a:solidFill>
                    <a:schemeClr val="bg1"/>
                  </a:solidFill>
                  <a:latin typeface="Arial"/>
                  <a:ea typeface="微软雅黑" panose="020B0503020204020204" charset="-122"/>
                </a:rPr>
                <a:t>数据分析</a:t>
              </a:r>
            </a:p>
          </p:txBody>
        </p:sp>
        <p:sp>
          <p:nvSpPr>
            <p:cNvPr id="87" name="矩形 86"/>
            <p:cNvSpPr/>
            <p:nvPr/>
          </p:nvSpPr>
          <p:spPr>
            <a:xfrm>
              <a:off x="1547590" y="3235751"/>
              <a:ext cx="2504960" cy="862308"/>
            </a:xfrm>
            <a:prstGeom prst="rect">
              <a:avLst/>
            </a:prstGeom>
          </p:spPr>
          <p:txBody>
            <a:bodyPr wrap="square">
              <a:spAutoFit/>
            </a:bodyPr>
            <a:lstStyle/>
            <a:p>
              <a:pPr algn="r">
                <a:lnSpc>
                  <a:spcPct val="130000"/>
                </a:lnSpc>
              </a:pPr>
              <a:r>
                <a:rPr lang="zh-CN" altLang="en-US" sz="2000" dirty="0">
                  <a:solidFill>
                    <a:schemeClr val="bg1">
                      <a:alpha val="80000"/>
                    </a:schemeClr>
                  </a:solidFill>
                  <a:latin typeface="微软雅黑" panose="020B0503020204020204" charset="-122"/>
                  <a:ea typeface="微软雅黑" panose="020B0503020204020204" pitchFamily="34" charset="-122"/>
                </a:rPr>
                <a:t>基于</a:t>
              </a:r>
              <a:r>
                <a:rPr lang="en-US" altLang="zh-CN" sz="2000" dirty="0">
                  <a:solidFill>
                    <a:schemeClr val="bg1">
                      <a:alpha val="80000"/>
                    </a:schemeClr>
                  </a:solidFill>
                  <a:latin typeface="微软雅黑" panose="020B0503020204020204" charset="-122"/>
                  <a:ea typeface="微软雅黑" panose="020B0503020204020204" pitchFamily="34" charset="-122"/>
                </a:rPr>
                <a:t>PHAM v2.0 </a:t>
              </a:r>
              <a:r>
                <a:rPr lang="zh-CN" altLang="en-US" sz="2000" dirty="0">
                  <a:solidFill>
                    <a:schemeClr val="bg1">
                      <a:alpha val="80000"/>
                    </a:schemeClr>
                  </a:solidFill>
                  <a:latin typeface="微软雅黑" panose="020B0503020204020204" charset="-122"/>
                  <a:ea typeface="微软雅黑" panose="020B0503020204020204" pitchFamily="34" charset="-122"/>
                </a:rPr>
                <a:t>模型对仓库下的评论进行评估并给出相应评分供参考</a:t>
              </a:r>
            </a:p>
          </p:txBody>
        </p:sp>
      </p:grpSp>
      <p:grpSp>
        <p:nvGrpSpPr>
          <p:cNvPr id="88" name="组合 87"/>
          <p:cNvGrpSpPr/>
          <p:nvPr/>
        </p:nvGrpSpPr>
        <p:grpSpPr>
          <a:xfrm>
            <a:off x="8361798" y="4409586"/>
            <a:ext cx="3937090" cy="1466575"/>
            <a:chOff x="7955954" y="4290571"/>
            <a:chExt cx="2610514" cy="896792"/>
          </a:xfrm>
        </p:grpSpPr>
        <p:sp>
          <p:nvSpPr>
            <p:cNvPr id="89" name="矩形 88"/>
            <p:cNvSpPr/>
            <p:nvPr/>
          </p:nvSpPr>
          <p:spPr>
            <a:xfrm>
              <a:off x="7962539" y="4290571"/>
              <a:ext cx="2603929" cy="409260"/>
            </a:xfrm>
            <a:prstGeom prst="rect">
              <a:avLst/>
            </a:prstGeom>
            <a:noFill/>
          </p:spPr>
          <p:txBody>
            <a:bodyPr wrap="square">
              <a:spAutoFit/>
            </a:bodyPr>
            <a:lstStyle/>
            <a:p>
              <a:pPr>
                <a:lnSpc>
                  <a:spcPct val="130000"/>
                </a:lnSpc>
              </a:pPr>
              <a:r>
                <a:rPr lang="en-US" altLang="zh-CN" sz="3200" b="1" dirty="0">
                  <a:solidFill>
                    <a:schemeClr val="bg1"/>
                  </a:solidFill>
                  <a:latin typeface="微软雅黑" panose="020B0503020204020204" pitchFamily="34" charset="-122"/>
                  <a:ea typeface="微软雅黑" panose="020B0503020204020204" pitchFamily="34" charset="-122"/>
                </a:rPr>
                <a:t>AI</a:t>
              </a:r>
              <a:r>
                <a:rPr lang="zh-CN" altLang="en-US" sz="3200" b="1" dirty="0">
                  <a:solidFill>
                    <a:schemeClr val="bg1"/>
                  </a:solidFill>
                  <a:latin typeface="微软雅黑" panose="020B0503020204020204" pitchFamily="34" charset="-122"/>
                  <a:ea typeface="微软雅黑" panose="020B0503020204020204" pitchFamily="34" charset="-122"/>
                </a:rPr>
                <a:t>赋能</a:t>
              </a:r>
              <a:endParaRPr lang="zh-CN" altLang="en-US" sz="3200" b="1" dirty="0">
                <a:solidFill>
                  <a:schemeClr val="bg1"/>
                </a:solidFill>
                <a:latin typeface="Arial"/>
                <a:ea typeface="微软雅黑" panose="020B0503020204020204" charset="-122"/>
              </a:endParaRPr>
            </a:p>
          </p:txBody>
        </p:sp>
        <p:sp>
          <p:nvSpPr>
            <p:cNvPr id="90" name="矩形 89"/>
            <p:cNvSpPr/>
            <p:nvPr/>
          </p:nvSpPr>
          <p:spPr>
            <a:xfrm>
              <a:off x="7955954" y="4665418"/>
              <a:ext cx="2170422" cy="521945"/>
            </a:xfrm>
            <a:prstGeom prst="rect">
              <a:avLst/>
            </a:prstGeom>
          </p:spPr>
          <p:txBody>
            <a:bodyPr wrap="square">
              <a:spAutoFit/>
            </a:bodyPr>
            <a:lstStyle/>
            <a:p>
              <a:pPr>
                <a:lnSpc>
                  <a:spcPct val="130000"/>
                </a:lnSpc>
              </a:pPr>
              <a:r>
                <a:rPr lang="zh-CN" altLang="en-US" sz="2000" dirty="0">
                  <a:solidFill>
                    <a:schemeClr val="bg1">
                      <a:alpha val="80000"/>
                    </a:schemeClr>
                  </a:solidFill>
                  <a:latin typeface="微软雅黑" panose="020B0503020204020204" charset="-122"/>
                  <a:ea typeface="微软雅黑" panose="020B0503020204020204" pitchFamily="34" charset="-122"/>
                </a:rPr>
                <a:t>利用</a:t>
              </a:r>
              <a:r>
                <a:rPr lang="en-US" altLang="zh-CN" sz="2000" dirty="0">
                  <a:solidFill>
                    <a:schemeClr val="bg1">
                      <a:alpha val="80000"/>
                    </a:schemeClr>
                  </a:solidFill>
                  <a:latin typeface="微软雅黑" panose="020B0503020204020204" charset="-122"/>
                  <a:ea typeface="微软雅黑" panose="020B0503020204020204" pitchFamily="34" charset="-122"/>
                </a:rPr>
                <a:t>AI</a:t>
              </a:r>
              <a:r>
                <a:rPr lang="zh-CN" altLang="en-US" sz="2000" dirty="0">
                  <a:solidFill>
                    <a:schemeClr val="bg1">
                      <a:alpha val="80000"/>
                    </a:schemeClr>
                  </a:solidFill>
                  <a:latin typeface="微软雅黑" panose="020B0503020204020204" charset="-122"/>
                  <a:ea typeface="微软雅黑" panose="020B0503020204020204" pitchFamily="34" charset="-122"/>
                </a:rPr>
                <a:t>智能体进行数据分析，并给出建议</a:t>
              </a:r>
            </a:p>
          </p:txBody>
        </p:sp>
      </p:grpSp>
      <p:grpSp>
        <p:nvGrpSpPr>
          <p:cNvPr id="91" name="组合 90"/>
          <p:cNvGrpSpPr/>
          <p:nvPr/>
        </p:nvGrpSpPr>
        <p:grpSpPr>
          <a:xfrm>
            <a:off x="213016" y="4647006"/>
            <a:ext cx="3684249" cy="1353975"/>
            <a:chOff x="1434343" y="4295997"/>
            <a:chExt cx="2603929" cy="1014236"/>
          </a:xfrm>
        </p:grpSpPr>
        <p:sp>
          <p:nvSpPr>
            <p:cNvPr id="92" name="矩形 91"/>
            <p:cNvSpPr/>
            <p:nvPr/>
          </p:nvSpPr>
          <p:spPr>
            <a:xfrm>
              <a:off x="1434343" y="4295997"/>
              <a:ext cx="2603929" cy="669286"/>
            </a:xfrm>
            <a:prstGeom prst="rect">
              <a:avLst/>
            </a:prstGeom>
            <a:noFill/>
          </p:spPr>
          <p:txBody>
            <a:bodyPr wrap="square">
              <a:spAutoFit/>
            </a:bodyPr>
            <a:lstStyle/>
            <a:p>
              <a:pPr algn="r">
                <a:lnSpc>
                  <a:spcPct val="130000"/>
                </a:lnSpc>
              </a:pPr>
              <a:r>
                <a:rPr lang="zh-CN" altLang="en-US" sz="3200" b="1" dirty="0">
                  <a:solidFill>
                    <a:schemeClr val="bg1"/>
                  </a:solidFill>
                  <a:latin typeface="Arial"/>
                  <a:ea typeface="微软雅黑" panose="020B0503020204020204" charset="-122"/>
                </a:rPr>
                <a:t>成果展示</a:t>
              </a:r>
            </a:p>
          </p:txBody>
        </p:sp>
        <p:sp>
          <p:nvSpPr>
            <p:cNvPr id="93" name="矩形 92"/>
            <p:cNvSpPr/>
            <p:nvPr/>
          </p:nvSpPr>
          <p:spPr>
            <a:xfrm>
              <a:off x="1533312" y="4670843"/>
              <a:ext cx="2504960" cy="639390"/>
            </a:xfrm>
            <a:prstGeom prst="rect">
              <a:avLst/>
            </a:prstGeom>
          </p:spPr>
          <p:txBody>
            <a:bodyPr wrap="square">
              <a:spAutoFit/>
            </a:bodyPr>
            <a:lstStyle/>
            <a:p>
              <a:pPr algn="r">
                <a:lnSpc>
                  <a:spcPct val="130000"/>
                </a:lnSpc>
              </a:pPr>
              <a:r>
                <a:rPr lang="zh-CN" altLang="en-US" sz="2000" dirty="0">
                  <a:solidFill>
                    <a:schemeClr val="bg1">
                      <a:alpha val="80000"/>
                    </a:schemeClr>
                  </a:solidFill>
                  <a:latin typeface="微软雅黑" panose="020B0503020204020204" charset="-122"/>
                  <a:ea typeface="微软雅黑" panose="020B0503020204020204" pitchFamily="34" charset="-122"/>
                </a:rPr>
                <a:t>使用</a:t>
              </a:r>
              <a:r>
                <a:rPr lang="en-US" altLang="zh-CN" sz="2000" dirty="0">
                  <a:solidFill>
                    <a:schemeClr val="bg1">
                      <a:alpha val="80000"/>
                    </a:schemeClr>
                  </a:solidFill>
                  <a:latin typeface="微软雅黑" panose="020B0503020204020204" charset="-122"/>
                  <a:ea typeface="微软雅黑" panose="020B0503020204020204" pitchFamily="34" charset="-122"/>
                </a:rPr>
                <a:t>DataEase</a:t>
              </a:r>
              <a:r>
                <a:rPr lang="zh-CN" altLang="en-US" sz="2000" dirty="0">
                  <a:solidFill>
                    <a:schemeClr val="bg1">
                      <a:alpha val="80000"/>
                    </a:schemeClr>
                  </a:solidFill>
                  <a:latin typeface="微软雅黑" panose="020B0503020204020204" charset="-122"/>
                  <a:ea typeface="微软雅黑" panose="020B0503020204020204" pitchFamily="34" charset="-122"/>
                </a:rPr>
                <a:t>大屏以及</a:t>
              </a:r>
              <a:r>
                <a:rPr lang="en-US" altLang="zh-CN" sz="2000" dirty="0">
                  <a:solidFill>
                    <a:schemeClr val="bg1">
                      <a:alpha val="80000"/>
                    </a:schemeClr>
                  </a:solidFill>
                  <a:latin typeface="微软雅黑" panose="020B0503020204020204" charset="-122"/>
                  <a:ea typeface="微软雅黑" panose="020B0503020204020204" pitchFamily="34" charset="-122"/>
                </a:rPr>
                <a:t>Web</a:t>
              </a:r>
              <a:r>
                <a:rPr lang="zh-CN" altLang="en-US" sz="2000" dirty="0">
                  <a:solidFill>
                    <a:schemeClr val="bg1">
                      <a:alpha val="80000"/>
                    </a:schemeClr>
                  </a:solidFill>
                  <a:latin typeface="微软雅黑" panose="020B0503020204020204" charset="-122"/>
                  <a:ea typeface="微软雅黑" panose="020B0503020204020204" pitchFamily="34" charset="-122"/>
                </a:rPr>
                <a:t>编程构建前端界面</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9"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500" fill="hold"/>
                                        <p:tgtEl>
                                          <p:spTgt spid="62"/>
                                        </p:tgtEl>
                                        <p:attrNameLst>
                                          <p:attrName>ppt_x</p:attrName>
                                        </p:attrNameLst>
                                      </p:cBhvr>
                                      <p:tavLst>
                                        <p:tav tm="0">
                                          <p:val>
                                            <p:strVal val="1+#ppt_w/2"/>
                                          </p:val>
                                        </p:tav>
                                        <p:tav tm="100000">
                                          <p:val>
                                            <p:strVal val="#ppt_x"/>
                                          </p:val>
                                        </p:tav>
                                      </p:tavLst>
                                    </p:anim>
                                    <p:anim calcmode="lin" valueType="num">
                                      <p:cBhvr additive="base">
                                        <p:cTn id="12" dur="500" fill="hold"/>
                                        <p:tgtEl>
                                          <p:spTgt spid="6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1+#ppt_w/2"/>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0-#ppt_w/2"/>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childTnLst>
                          </p:cTn>
                        </p:par>
                        <p:par>
                          <p:cTn id="21" fill="hold" nodeType="afterGroup">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500"/>
                                        <p:tgtEl>
                                          <p:spTgt spid="7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fade">
                                      <p:cBhvr>
                                        <p:cTn id="33" dur="500"/>
                                        <p:tgtEl>
                                          <p:spTgt spid="8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500"/>
                                        <p:tgtEl>
                                          <p:spTgt spid="7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animEffect transition="in" filter="fade">
                                      <p:cBhvr>
                                        <p:cTn id="39" dur="500"/>
                                        <p:tgtEl>
                                          <p:spTgt spid="7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500"/>
                                        <p:tgtEl>
                                          <p:spTgt spid="7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1"/>
                                        </p:tgtEl>
                                        <p:attrNameLst>
                                          <p:attrName>style.visibility</p:attrName>
                                        </p:attrNameLst>
                                      </p:cBhvr>
                                      <p:to>
                                        <p:strVal val="visible"/>
                                      </p:to>
                                    </p:set>
                                    <p:animEffect transition="in" filter="fade">
                                      <p:cBhvr>
                                        <p:cTn id="45" dur="500"/>
                                        <p:tgtEl>
                                          <p:spTgt spid="81"/>
                                        </p:tgtEl>
                                      </p:cBhvr>
                                    </p:animEffect>
                                  </p:childTnLst>
                                </p:cTn>
                              </p:par>
                            </p:childTnLst>
                          </p:cTn>
                        </p:par>
                        <p:par>
                          <p:cTn id="46" fill="hold" nodeType="afterGroup">
                            <p:stCondLst>
                              <p:cond delay="1000"/>
                            </p:stCondLst>
                            <p:childTnLst>
                              <p:par>
                                <p:cTn id="47" presetID="42" presetClass="entr" presetSubtype="0" fill="hold" nodeType="after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anim calcmode="lin" valueType="num">
                                      <p:cBhvr>
                                        <p:cTn id="50" dur="500" fill="hold"/>
                                        <p:tgtEl>
                                          <p:spTgt spid="85"/>
                                        </p:tgtEl>
                                        <p:attrNameLst>
                                          <p:attrName>ppt_x</p:attrName>
                                        </p:attrNameLst>
                                      </p:cBhvr>
                                      <p:tavLst>
                                        <p:tav tm="0">
                                          <p:val>
                                            <p:strVal val="#ppt_x"/>
                                          </p:val>
                                        </p:tav>
                                        <p:tav tm="100000">
                                          <p:val>
                                            <p:strVal val="#ppt_x"/>
                                          </p:val>
                                        </p:tav>
                                      </p:tavLst>
                                    </p:anim>
                                    <p:anim calcmode="lin" valueType="num">
                                      <p:cBhvr>
                                        <p:cTn id="51" dur="500" fill="hold"/>
                                        <p:tgtEl>
                                          <p:spTgt spid="85"/>
                                        </p:tgtEl>
                                        <p:attrNameLst>
                                          <p:attrName>ppt_y</p:attrName>
                                        </p:attrNameLst>
                                      </p:cBhvr>
                                      <p:tavLst>
                                        <p:tav tm="0">
                                          <p:val>
                                            <p:strVal val="#ppt_y+.1"/>
                                          </p:val>
                                        </p:tav>
                                        <p:tav tm="100000">
                                          <p:val>
                                            <p:strVal val="#ppt_y"/>
                                          </p:val>
                                        </p:tav>
                                      </p:tavLst>
                                    </p:anim>
                                  </p:childTnLst>
                                </p:cTn>
                              </p:par>
                            </p:childTnLst>
                          </p:cTn>
                        </p:par>
                        <p:par>
                          <p:cTn id="52" fill="hold" nodeType="afterGroup">
                            <p:stCondLst>
                              <p:cond delay="1500"/>
                            </p:stCondLst>
                            <p:childTnLst>
                              <p:par>
                                <p:cTn id="53" presetID="42" presetClass="entr" presetSubtype="0" fill="hold" nodeType="after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500"/>
                                        <p:tgtEl>
                                          <p:spTgt spid="82"/>
                                        </p:tgtEl>
                                      </p:cBhvr>
                                    </p:animEffect>
                                    <p:anim calcmode="lin" valueType="num">
                                      <p:cBhvr>
                                        <p:cTn id="56" dur="500" fill="hold"/>
                                        <p:tgtEl>
                                          <p:spTgt spid="82"/>
                                        </p:tgtEl>
                                        <p:attrNameLst>
                                          <p:attrName>ppt_x</p:attrName>
                                        </p:attrNameLst>
                                      </p:cBhvr>
                                      <p:tavLst>
                                        <p:tav tm="0">
                                          <p:val>
                                            <p:strVal val="#ppt_x"/>
                                          </p:val>
                                        </p:tav>
                                        <p:tav tm="100000">
                                          <p:val>
                                            <p:strVal val="#ppt_x"/>
                                          </p:val>
                                        </p:tav>
                                      </p:tavLst>
                                    </p:anim>
                                    <p:anim calcmode="lin" valueType="num">
                                      <p:cBhvr>
                                        <p:cTn id="57" dur="500" fill="hold"/>
                                        <p:tgtEl>
                                          <p:spTgt spid="82"/>
                                        </p:tgtEl>
                                        <p:attrNameLst>
                                          <p:attrName>ppt_y</p:attrName>
                                        </p:attrNameLst>
                                      </p:cBhvr>
                                      <p:tavLst>
                                        <p:tav tm="0">
                                          <p:val>
                                            <p:strVal val="#ppt_y+.1"/>
                                          </p:val>
                                        </p:tav>
                                        <p:tav tm="100000">
                                          <p:val>
                                            <p:strVal val="#ppt_y"/>
                                          </p:val>
                                        </p:tav>
                                      </p:tavLst>
                                    </p:anim>
                                  </p:childTnLst>
                                </p:cTn>
                              </p:par>
                            </p:childTnLst>
                          </p:cTn>
                        </p:par>
                        <p:par>
                          <p:cTn id="58" fill="hold" nodeType="afterGroup">
                            <p:stCondLst>
                              <p:cond delay="2000"/>
                            </p:stCondLst>
                            <p:childTnLst>
                              <p:par>
                                <p:cTn id="59" presetID="42" presetClass="entr" presetSubtype="0" fill="hold" nodeType="afterEffect">
                                  <p:stCondLst>
                                    <p:cond delay="0"/>
                                  </p:stCondLst>
                                  <p:childTnLst>
                                    <p:set>
                                      <p:cBhvr>
                                        <p:cTn id="60" dur="1" fill="hold">
                                          <p:stCondLst>
                                            <p:cond delay="0"/>
                                          </p:stCondLst>
                                        </p:cTn>
                                        <p:tgtEl>
                                          <p:spTgt spid="88"/>
                                        </p:tgtEl>
                                        <p:attrNameLst>
                                          <p:attrName>style.visibility</p:attrName>
                                        </p:attrNameLst>
                                      </p:cBhvr>
                                      <p:to>
                                        <p:strVal val="visible"/>
                                      </p:to>
                                    </p:set>
                                    <p:animEffect transition="in" filter="fade">
                                      <p:cBhvr>
                                        <p:cTn id="61" dur="500"/>
                                        <p:tgtEl>
                                          <p:spTgt spid="88"/>
                                        </p:tgtEl>
                                      </p:cBhvr>
                                    </p:animEffect>
                                    <p:anim calcmode="lin" valueType="num">
                                      <p:cBhvr>
                                        <p:cTn id="62" dur="500" fill="hold"/>
                                        <p:tgtEl>
                                          <p:spTgt spid="88"/>
                                        </p:tgtEl>
                                        <p:attrNameLst>
                                          <p:attrName>ppt_x</p:attrName>
                                        </p:attrNameLst>
                                      </p:cBhvr>
                                      <p:tavLst>
                                        <p:tav tm="0">
                                          <p:val>
                                            <p:strVal val="#ppt_x"/>
                                          </p:val>
                                        </p:tav>
                                        <p:tav tm="100000">
                                          <p:val>
                                            <p:strVal val="#ppt_x"/>
                                          </p:val>
                                        </p:tav>
                                      </p:tavLst>
                                    </p:anim>
                                    <p:anim calcmode="lin" valueType="num">
                                      <p:cBhvr>
                                        <p:cTn id="63" dur="500" fill="hold"/>
                                        <p:tgtEl>
                                          <p:spTgt spid="88"/>
                                        </p:tgtEl>
                                        <p:attrNameLst>
                                          <p:attrName>ppt_y</p:attrName>
                                        </p:attrNameLst>
                                      </p:cBhvr>
                                      <p:tavLst>
                                        <p:tav tm="0">
                                          <p:val>
                                            <p:strVal val="#ppt_y+.1"/>
                                          </p:val>
                                        </p:tav>
                                        <p:tav tm="100000">
                                          <p:val>
                                            <p:strVal val="#ppt_y"/>
                                          </p:val>
                                        </p:tav>
                                      </p:tavLst>
                                    </p:anim>
                                  </p:childTnLst>
                                </p:cTn>
                              </p:par>
                            </p:childTnLst>
                          </p:cTn>
                        </p:par>
                        <p:par>
                          <p:cTn id="64" fill="hold" nodeType="afterGroup">
                            <p:stCondLst>
                              <p:cond delay="2500"/>
                            </p:stCondLst>
                            <p:childTnLst>
                              <p:par>
                                <p:cTn id="65" presetID="42" presetClass="entr" presetSubtype="0" fill="hold" nodeType="after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fade">
                                      <p:cBhvr>
                                        <p:cTn id="67" dur="500"/>
                                        <p:tgtEl>
                                          <p:spTgt spid="91"/>
                                        </p:tgtEl>
                                      </p:cBhvr>
                                    </p:animEffect>
                                    <p:anim calcmode="lin" valueType="num">
                                      <p:cBhvr>
                                        <p:cTn id="68" dur="500" fill="hold"/>
                                        <p:tgtEl>
                                          <p:spTgt spid="91"/>
                                        </p:tgtEl>
                                        <p:attrNameLst>
                                          <p:attrName>ppt_x</p:attrName>
                                        </p:attrNameLst>
                                      </p:cBhvr>
                                      <p:tavLst>
                                        <p:tav tm="0">
                                          <p:val>
                                            <p:strVal val="#ppt_x"/>
                                          </p:val>
                                        </p:tav>
                                        <p:tav tm="100000">
                                          <p:val>
                                            <p:strVal val="#ppt_x"/>
                                          </p:val>
                                        </p:tav>
                                      </p:tavLst>
                                    </p:anim>
                                    <p:anim calcmode="lin" valueType="num">
                                      <p:cBhvr>
                                        <p:cTn id="69" dur="5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78" grpId="0" animBg="1"/>
      <p:bldP spid="79" grpId="0" animBg="1"/>
      <p:bldP spid="80" grpId="0" animBg="1"/>
      <p:bldP spid="8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234444" y="218395"/>
            <a:ext cx="2989943" cy="4663440"/>
          </a:xfrm>
          <a:prstGeom prst="rect">
            <a:avLst/>
          </a:prstGeom>
          <a:noFill/>
          <a:ln>
            <a:noFill/>
          </a:ln>
        </p:spPr>
        <p:txBody>
          <a:bodyPr wrap="square" rtlCol="0">
            <a:spAutoFit/>
          </a:bodyPr>
          <a:lstStyle/>
          <a:p>
            <a:r>
              <a:rPr lang="en-US" sz="30000" b="1">
                <a:ln>
                  <a:solidFill>
                    <a:schemeClr val="bg1">
                      <a:alpha val="50000"/>
                    </a:schemeClr>
                  </a:solidFill>
                </a:ln>
                <a:solidFill>
                  <a:schemeClr val="bg1">
                    <a:alpha val="20000"/>
                  </a:schemeClr>
                </a:solidFill>
              </a:rPr>
              <a:t>4</a:t>
            </a:r>
          </a:p>
        </p:txBody>
      </p:sp>
      <p:sp>
        <p:nvSpPr>
          <p:cNvPr id="49" name="文本框 48"/>
          <p:cNvSpPr txBox="1"/>
          <p:nvPr/>
        </p:nvSpPr>
        <p:spPr>
          <a:xfrm>
            <a:off x="4263308" y="2141707"/>
            <a:ext cx="5062400" cy="1754326"/>
          </a:xfrm>
          <a:prstGeom prst="rect">
            <a:avLst/>
          </a:prstGeom>
          <a:noFill/>
        </p:spPr>
        <p:txBody>
          <a:bodyPr wrap="square" rtlCol="0">
            <a:spAutoFit/>
          </a:bodyPr>
          <a:lstStyle/>
          <a:p>
            <a:pPr algn="ctr"/>
            <a:r>
              <a:rPr lang="zh-CN" altLang="en-US" sz="5400" b="1" dirty="0">
                <a:solidFill>
                  <a:schemeClr val="bg1"/>
                </a:solidFill>
                <a:latin typeface="微软雅黑" panose="020B0503020204020204" charset="-122"/>
                <a:ea typeface="微软雅黑" panose="020B0503020204020204" charset="-122"/>
              </a:rPr>
              <a:t>应用场景与实际意义</a:t>
            </a:r>
          </a:p>
        </p:txBody>
      </p:sp>
      <p:sp>
        <p:nvSpPr>
          <p:cNvPr id="50" name="椭圆 49"/>
          <p:cNvSpPr/>
          <p:nvPr/>
        </p:nvSpPr>
        <p:spPr>
          <a:xfrm>
            <a:off x="3966788" y="2962995"/>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1" name="椭圆 50"/>
          <p:cNvSpPr/>
          <p:nvPr/>
        </p:nvSpPr>
        <p:spPr>
          <a:xfrm>
            <a:off x="5112315" y="3016095"/>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2" name="椭圆 51"/>
          <p:cNvSpPr/>
          <p:nvPr/>
        </p:nvSpPr>
        <p:spPr>
          <a:xfrm>
            <a:off x="6203238" y="306536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6" name="椭圆 55"/>
          <p:cNvSpPr/>
          <p:nvPr/>
        </p:nvSpPr>
        <p:spPr>
          <a:xfrm>
            <a:off x="8516863" y="306536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7" name="椭圆 56"/>
          <p:cNvSpPr/>
          <p:nvPr/>
        </p:nvSpPr>
        <p:spPr>
          <a:xfrm>
            <a:off x="7296355" y="3016095"/>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cxnSp>
        <p:nvCxnSpPr>
          <p:cNvPr id="58" name="直接连接符 57"/>
          <p:cNvCxnSpPr>
            <a:stCxn id="50" idx="6"/>
          </p:cNvCxnSpPr>
          <p:nvPr/>
        </p:nvCxnSpPr>
        <p:spPr>
          <a:xfrm flipV="1">
            <a:off x="4263637" y="3125648"/>
            <a:ext cx="671649" cy="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51" idx="6"/>
            <a:endCxn id="52" idx="2"/>
          </p:cNvCxnSpPr>
          <p:nvPr/>
        </p:nvCxnSpPr>
        <p:spPr>
          <a:xfrm flipV="1">
            <a:off x="5507523" y="3228018"/>
            <a:ext cx="69596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52" idx="6"/>
            <a:endCxn id="57" idx="2"/>
          </p:cNvCxnSpPr>
          <p:nvPr/>
        </p:nvCxnSpPr>
        <p:spPr>
          <a:xfrm>
            <a:off x="6500087" y="3228018"/>
            <a:ext cx="79629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7" idx="6"/>
            <a:endCxn id="56" idx="2"/>
          </p:cNvCxnSpPr>
          <p:nvPr/>
        </p:nvCxnSpPr>
        <p:spPr>
          <a:xfrm flipV="1">
            <a:off x="7690928" y="3228018"/>
            <a:ext cx="82550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9098029" y="2484967"/>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cxnSp>
        <p:nvCxnSpPr>
          <p:cNvPr id="64" name="直接连接符 63"/>
          <p:cNvCxnSpPr>
            <a:stCxn id="63" idx="3"/>
            <a:endCxn id="56" idx="7"/>
          </p:cNvCxnSpPr>
          <p:nvPr/>
        </p:nvCxnSpPr>
        <p:spPr>
          <a:xfrm flipH="1">
            <a:off x="8769826" y="2836228"/>
            <a:ext cx="386080" cy="28638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2" fill="hold" grpId="0" nodeType="withEffect">
                                  <p:stCondLst>
                                    <p:cond delay="1500"/>
                                  </p:stCondLst>
                                  <p:childTnLst>
                                    <p:set>
                                      <p:cBhvr>
                                        <p:cTn id="9" dur="1" fill="hold">
                                          <p:stCondLst>
                                            <p:cond delay="0"/>
                                          </p:stCondLst>
                                        </p:cTn>
                                        <p:tgtEl>
                                          <p:spTgt spid="49"/>
                                        </p:tgtEl>
                                        <p:attrNameLst>
                                          <p:attrName>style.visibility</p:attrName>
                                        </p:attrNameLst>
                                      </p:cBhvr>
                                      <p:to>
                                        <p:strVal val="visible"/>
                                      </p:to>
                                    </p:set>
                                    <p:animEffect transition="in" filter="wipe(right)">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par>
                          <p:cTn id="14" fill="hold" nodeType="afterGroup">
                            <p:stCondLst>
                              <p:cond delay="2000"/>
                            </p:stCondLst>
                            <p:childTnLst>
                              <p:par>
                                <p:cTn id="15" presetID="22" presetClass="entr" presetSubtype="8" fill="hold"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250"/>
                                        <p:tgtEl>
                                          <p:spTgt spid="58"/>
                                        </p:tgtEl>
                                      </p:cBhvr>
                                    </p:animEffect>
                                  </p:childTnLst>
                                </p:cTn>
                              </p:par>
                              <p:par>
                                <p:cTn id="18" presetID="22" presetClass="entr" presetSubtype="8" fill="hold" nodeType="withEffect">
                                  <p:stCondLst>
                                    <p:cond delay="25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250"/>
                                        <p:tgtEl>
                                          <p:spTgt spid="59"/>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250"/>
                                        <p:tgtEl>
                                          <p:spTgt spid="51"/>
                                        </p:tgtEl>
                                      </p:cBhvr>
                                    </p:animEffect>
                                  </p:childTnLst>
                                </p:cTn>
                              </p:par>
                              <p:par>
                                <p:cTn id="24" presetID="22" presetClass="entr" presetSubtype="8" fill="hold" nodeType="withEffect">
                                  <p:stCondLst>
                                    <p:cond delay="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250"/>
                                        <p:tgtEl>
                                          <p:spTgt spid="61"/>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250"/>
                                        <p:tgtEl>
                                          <p:spTgt spid="52"/>
                                        </p:tgtEl>
                                      </p:cBhvr>
                                    </p:animEffect>
                                  </p:childTnLst>
                                </p:cTn>
                              </p:par>
                              <p:par>
                                <p:cTn id="30" presetID="22" presetClass="entr" presetSubtype="8" fill="hold" nodeType="withEffect">
                                  <p:stCondLst>
                                    <p:cond delay="750"/>
                                  </p:stCondLst>
                                  <p:childTnLst>
                                    <p:set>
                                      <p:cBhvr>
                                        <p:cTn id="31" dur="1" fill="hold">
                                          <p:stCondLst>
                                            <p:cond delay="0"/>
                                          </p:stCondLst>
                                        </p:cTn>
                                        <p:tgtEl>
                                          <p:spTgt spid="62"/>
                                        </p:tgtEl>
                                        <p:attrNameLst>
                                          <p:attrName>style.visibility</p:attrName>
                                        </p:attrNameLst>
                                      </p:cBhvr>
                                      <p:to>
                                        <p:strVal val="visible"/>
                                      </p:to>
                                    </p:set>
                                    <p:animEffect transition="in" filter="wipe(left)">
                                      <p:cBhvr>
                                        <p:cTn id="32" dur="250"/>
                                        <p:tgtEl>
                                          <p:spTgt spid="62"/>
                                        </p:tgtEl>
                                      </p:cBhvr>
                                    </p:animEffect>
                                  </p:childTnLst>
                                </p:cTn>
                              </p:par>
                              <p:par>
                                <p:cTn id="33" presetID="10" presetClass="entr" presetSubtype="0" fill="hold" grpId="0" nodeType="withEffect">
                                  <p:stCondLst>
                                    <p:cond delay="75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250"/>
                                        <p:tgtEl>
                                          <p:spTgt spid="57"/>
                                        </p:tgtEl>
                                      </p:cBhvr>
                                    </p:animEffect>
                                  </p:childTnLst>
                                </p:cTn>
                              </p:par>
                              <p:par>
                                <p:cTn id="36" presetID="22" presetClass="entr" presetSubtype="8" fill="hold" nodeType="withEffect">
                                  <p:stCondLst>
                                    <p:cond delay="1000"/>
                                  </p:stCondLst>
                                  <p:childTnLst>
                                    <p:set>
                                      <p:cBhvr>
                                        <p:cTn id="37" dur="1" fill="hold">
                                          <p:stCondLst>
                                            <p:cond delay="0"/>
                                          </p:stCondLst>
                                        </p:cTn>
                                        <p:tgtEl>
                                          <p:spTgt spid="64"/>
                                        </p:tgtEl>
                                        <p:attrNameLst>
                                          <p:attrName>style.visibility</p:attrName>
                                        </p:attrNameLst>
                                      </p:cBhvr>
                                      <p:to>
                                        <p:strVal val="visible"/>
                                      </p:to>
                                    </p:set>
                                    <p:animEffect transition="in" filter="wipe(left)">
                                      <p:cBhvr>
                                        <p:cTn id="38" dur="250"/>
                                        <p:tgtEl>
                                          <p:spTgt spid="64"/>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250"/>
                                        <p:tgtEl>
                                          <p:spTgt spid="56"/>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2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9" grpId="0"/>
      <p:bldP spid="50" grpId="0" animBg="1"/>
      <p:bldP spid="51" grpId="0" animBg="1"/>
      <p:bldP spid="52" grpId="0" animBg="1"/>
      <p:bldP spid="56" grpId="0" animBg="1"/>
      <p:bldP spid="57" grpId="0" animBg="1"/>
      <p:bldP spid="6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5320F6-2659-4BE7-BC7A-09B33DE0D9BA}"/>
              </a:ext>
            </a:extLst>
          </p:cNvPr>
          <p:cNvSpPr>
            <a:spLocks noGrp="1"/>
          </p:cNvSpPr>
          <p:nvPr>
            <p:ph type="title"/>
          </p:nvPr>
        </p:nvSpPr>
        <p:spPr/>
        <p:txBody>
          <a:bodyPr>
            <a:normAutofit/>
          </a:bodyPr>
          <a:lstStyle/>
          <a:p>
            <a:r>
              <a:rPr lang="en-US" altLang="zh-CN" sz="3200" b="1" dirty="0">
                <a:solidFill>
                  <a:schemeClr val="bg1"/>
                </a:solidFill>
              </a:rPr>
              <a:t>1.</a:t>
            </a:r>
            <a:r>
              <a:rPr lang="zh-CN" altLang="en-US" sz="3200" b="1" dirty="0">
                <a:solidFill>
                  <a:schemeClr val="bg1"/>
                </a:solidFill>
              </a:rPr>
              <a:t>提高项目管理与决策的科学性</a:t>
            </a:r>
          </a:p>
        </p:txBody>
      </p:sp>
      <p:sp>
        <p:nvSpPr>
          <p:cNvPr id="3" name="内容占位符 2">
            <a:extLst>
              <a:ext uri="{FF2B5EF4-FFF2-40B4-BE49-F238E27FC236}">
                <a16:creationId xmlns:a16="http://schemas.microsoft.com/office/drawing/2014/main" id="{404CC676-2352-44CC-BC60-DB92A926965F}"/>
              </a:ext>
            </a:extLst>
          </p:cNvPr>
          <p:cNvSpPr>
            <a:spLocks noGrp="1"/>
          </p:cNvSpPr>
          <p:nvPr>
            <p:ph idx="1"/>
          </p:nvPr>
        </p:nvSpPr>
        <p:spPr>
          <a:xfrm>
            <a:off x="838200" y="2161990"/>
            <a:ext cx="10515600" cy="4351338"/>
          </a:xfrm>
        </p:spPr>
        <p:txBody>
          <a:bodyPr>
            <a:normAutofit/>
          </a:bodyPr>
          <a:lstStyle/>
          <a:p>
            <a:pPr marL="0" indent="457200">
              <a:lnSpc>
                <a:spcPts val="4200"/>
              </a:lnSpc>
              <a:buNone/>
            </a:pPr>
            <a:r>
              <a:rPr lang="zh-CN" altLang="en-US" dirty="0">
                <a:solidFill>
                  <a:schemeClr val="bg1"/>
                </a:solidFill>
              </a:rPr>
              <a:t>企业或者尖端开发者在开发大型项目时往往需要使用一些在</a:t>
            </a:r>
            <a:r>
              <a:rPr lang="en-US" altLang="zh-CN" dirty="0">
                <a:solidFill>
                  <a:schemeClr val="bg1"/>
                </a:solidFill>
              </a:rPr>
              <a:t>GitHub</a:t>
            </a:r>
            <a:r>
              <a:rPr lang="zh-CN" altLang="en-US" dirty="0">
                <a:solidFill>
                  <a:schemeClr val="bg1"/>
                </a:solidFill>
              </a:rPr>
              <a:t>上开源的工具，这时往往会产生“相似功能的工具中哪一个质量更高，更适合部署到自己的项目中？”的问题。通过使用</a:t>
            </a:r>
            <a:r>
              <a:rPr lang="en-US" altLang="zh-CN" dirty="0" err="1">
                <a:solidFill>
                  <a:schemeClr val="bg1"/>
                </a:solidFill>
              </a:rPr>
              <a:t>OpenPulse</a:t>
            </a:r>
            <a:r>
              <a:rPr lang="zh-CN" altLang="en-US" dirty="0">
                <a:solidFill>
                  <a:schemeClr val="bg1"/>
                </a:solidFill>
              </a:rPr>
              <a:t>的对比模式，企业或者尖端开发者能够清晰地看到自己应该选择哪个工具，同时也极大程度地避免了因开源工具出现问题导致项目维护出现阻碍。</a:t>
            </a:r>
          </a:p>
        </p:txBody>
      </p:sp>
      <p:sp>
        <p:nvSpPr>
          <p:cNvPr id="14" name="椭圆 13">
            <a:extLst>
              <a:ext uri="{FF2B5EF4-FFF2-40B4-BE49-F238E27FC236}">
                <a16:creationId xmlns:a16="http://schemas.microsoft.com/office/drawing/2014/main" id="{F0BFC6E8-4EC6-43E3-B52C-7693CD7F0CDB}"/>
              </a:ext>
            </a:extLst>
          </p:cNvPr>
          <p:cNvSpPr/>
          <p:nvPr/>
        </p:nvSpPr>
        <p:spPr>
          <a:xfrm>
            <a:off x="9588" y="6148430"/>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5" name="椭圆 14">
            <a:extLst>
              <a:ext uri="{FF2B5EF4-FFF2-40B4-BE49-F238E27FC236}">
                <a16:creationId xmlns:a16="http://schemas.microsoft.com/office/drawing/2014/main" id="{216D863D-B79D-48F5-B473-E10AB4117A8D}"/>
              </a:ext>
            </a:extLst>
          </p:cNvPr>
          <p:cNvSpPr/>
          <p:nvPr/>
        </p:nvSpPr>
        <p:spPr>
          <a:xfrm>
            <a:off x="487051" y="4202619"/>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6" name="椭圆 15">
            <a:extLst>
              <a:ext uri="{FF2B5EF4-FFF2-40B4-BE49-F238E27FC236}">
                <a16:creationId xmlns:a16="http://schemas.microsoft.com/office/drawing/2014/main" id="{5008201A-EA29-4DAD-9319-4D5BB3FA24B3}"/>
              </a:ext>
            </a:extLst>
          </p:cNvPr>
          <p:cNvSpPr/>
          <p:nvPr/>
        </p:nvSpPr>
        <p:spPr>
          <a:xfrm>
            <a:off x="1040763" y="2545242"/>
            <a:ext cx="395208" cy="396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7" name="椭圆 16">
            <a:extLst>
              <a:ext uri="{FF2B5EF4-FFF2-40B4-BE49-F238E27FC236}">
                <a16:creationId xmlns:a16="http://schemas.microsoft.com/office/drawing/2014/main" id="{2B6F8BA9-7317-409B-819E-54EDBDC266C3}"/>
              </a:ext>
            </a:extLst>
          </p:cNvPr>
          <p:cNvSpPr/>
          <p:nvPr/>
        </p:nvSpPr>
        <p:spPr>
          <a:xfrm>
            <a:off x="2543366" y="367503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8" name="椭圆 17">
            <a:extLst>
              <a:ext uri="{FF2B5EF4-FFF2-40B4-BE49-F238E27FC236}">
                <a16:creationId xmlns:a16="http://schemas.microsoft.com/office/drawing/2014/main" id="{1CAAE9CE-3742-4677-AA4C-FBCB7737EECE}"/>
              </a:ext>
            </a:extLst>
          </p:cNvPr>
          <p:cNvSpPr/>
          <p:nvPr/>
        </p:nvSpPr>
        <p:spPr>
          <a:xfrm>
            <a:off x="3645268" y="1652904"/>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9" name="椭圆 18">
            <a:extLst>
              <a:ext uri="{FF2B5EF4-FFF2-40B4-BE49-F238E27FC236}">
                <a16:creationId xmlns:a16="http://schemas.microsoft.com/office/drawing/2014/main" id="{162CE001-4359-4807-A60B-B31B95E1D1F6}"/>
              </a:ext>
            </a:extLst>
          </p:cNvPr>
          <p:cNvSpPr/>
          <p:nvPr/>
        </p:nvSpPr>
        <p:spPr>
          <a:xfrm>
            <a:off x="2019262" y="1461399"/>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0" name="椭圆 19">
            <a:extLst>
              <a:ext uri="{FF2B5EF4-FFF2-40B4-BE49-F238E27FC236}">
                <a16:creationId xmlns:a16="http://schemas.microsoft.com/office/drawing/2014/main" id="{501A864A-FDC5-437D-8730-39698F8E2B8C}"/>
              </a:ext>
            </a:extLst>
          </p:cNvPr>
          <p:cNvSpPr/>
          <p:nvPr/>
        </p:nvSpPr>
        <p:spPr>
          <a:xfrm>
            <a:off x="1435971" y="1027275"/>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1" name="椭圆 20">
            <a:extLst>
              <a:ext uri="{FF2B5EF4-FFF2-40B4-BE49-F238E27FC236}">
                <a16:creationId xmlns:a16="http://schemas.microsoft.com/office/drawing/2014/main" id="{B0428C8B-6609-4F6B-96CD-3A4E13A53CD1}"/>
              </a:ext>
            </a:extLst>
          </p:cNvPr>
          <p:cNvSpPr/>
          <p:nvPr/>
        </p:nvSpPr>
        <p:spPr>
          <a:xfrm>
            <a:off x="2840215" y="-120771"/>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2" name="椭圆 21">
            <a:extLst>
              <a:ext uri="{FF2B5EF4-FFF2-40B4-BE49-F238E27FC236}">
                <a16:creationId xmlns:a16="http://schemas.microsoft.com/office/drawing/2014/main" id="{B916FFA5-8213-46DC-9C79-56CC3C7BD039}"/>
              </a:ext>
            </a:extLst>
          </p:cNvPr>
          <p:cNvSpPr/>
          <p:nvPr/>
        </p:nvSpPr>
        <p:spPr>
          <a:xfrm>
            <a:off x="1077718" y="4699018"/>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3" name="椭圆 22">
            <a:extLst>
              <a:ext uri="{FF2B5EF4-FFF2-40B4-BE49-F238E27FC236}">
                <a16:creationId xmlns:a16="http://schemas.microsoft.com/office/drawing/2014/main" id="{AE25A7DF-7864-466E-84EA-E51CA5A8213C}"/>
              </a:ext>
            </a:extLst>
          </p:cNvPr>
          <p:cNvSpPr/>
          <p:nvPr/>
        </p:nvSpPr>
        <p:spPr>
          <a:xfrm>
            <a:off x="4775135" y="469256"/>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4" name="椭圆 23">
            <a:extLst>
              <a:ext uri="{FF2B5EF4-FFF2-40B4-BE49-F238E27FC236}">
                <a16:creationId xmlns:a16="http://schemas.microsoft.com/office/drawing/2014/main" id="{EB70776D-C092-49E9-AEF7-CD9724EA0C69}"/>
              </a:ext>
            </a:extLst>
          </p:cNvPr>
          <p:cNvSpPr/>
          <p:nvPr/>
        </p:nvSpPr>
        <p:spPr>
          <a:xfrm>
            <a:off x="4988975" y="2095947"/>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5" name="椭圆 24">
            <a:extLst>
              <a:ext uri="{FF2B5EF4-FFF2-40B4-BE49-F238E27FC236}">
                <a16:creationId xmlns:a16="http://schemas.microsoft.com/office/drawing/2014/main" id="{2CBB7F4B-9DD7-4326-8800-8F199C56115A}"/>
              </a:ext>
            </a:extLst>
          </p:cNvPr>
          <p:cNvSpPr/>
          <p:nvPr/>
        </p:nvSpPr>
        <p:spPr>
          <a:xfrm>
            <a:off x="6059382" y="2154940"/>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6" name="椭圆 25">
            <a:extLst>
              <a:ext uri="{FF2B5EF4-FFF2-40B4-BE49-F238E27FC236}">
                <a16:creationId xmlns:a16="http://schemas.microsoft.com/office/drawing/2014/main" id="{8ACCA7FD-E13E-4620-8F15-CBD8B91FFF35}"/>
              </a:ext>
            </a:extLst>
          </p:cNvPr>
          <p:cNvSpPr/>
          <p:nvPr/>
        </p:nvSpPr>
        <p:spPr>
          <a:xfrm>
            <a:off x="6898791" y="107714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7" name="椭圆 26">
            <a:extLst>
              <a:ext uri="{FF2B5EF4-FFF2-40B4-BE49-F238E27FC236}">
                <a16:creationId xmlns:a16="http://schemas.microsoft.com/office/drawing/2014/main" id="{86659598-DCDD-4337-9BC3-34CE441134F1}"/>
              </a:ext>
            </a:extLst>
          </p:cNvPr>
          <p:cNvSpPr/>
          <p:nvPr/>
        </p:nvSpPr>
        <p:spPr>
          <a:xfrm>
            <a:off x="8536610" y="73351"/>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8" name="椭圆 27">
            <a:extLst>
              <a:ext uri="{FF2B5EF4-FFF2-40B4-BE49-F238E27FC236}">
                <a16:creationId xmlns:a16="http://schemas.microsoft.com/office/drawing/2014/main" id="{AB80BA51-F3A2-4F15-B168-F0994C622A6F}"/>
              </a:ext>
            </a:extLst>
          </p:cNvPr>
          <p:cNvSpPr/>
          <p:nvPr/>
        </p:nvSpPr>
        <p:spPr>
          <a:xfrm>
            <a:off x="8714479" y="1234357"/>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9" name="椭圆 28">
            <a:extLst>
              <a:ext uri="{FF2B5EF4-FFF2-40B4-BE49-F238E27FC236}">
                <a16:creationId xmlns:a16="http://schemas.microsoft.com/office/drawing/2014/main" id="{F8986D9E-19B2-4BEF-975D-3997AA92C5DC}"/>
              </a:ext>
            </a:extLst>
          </p:cNvPr>
          <p:cNvSpPr/>
          <p:nvPr/>
        </p:nvSpPr>
        <p:spPr>
          <a:xfrm>
            <a:off x="10126429" y="561661"/>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30" name="椭圆 29">
            <a:extLst>
              <a:ext uri="{FF2B5EF4-FFF2-40B4-BE49-F238E27FC236}">
                <a16:creationId xmlns:a16="http://schemas.microsoft.com/office/drawing/2014/main" id="{C5E9C680-91DE-4C04-944D-E998648DA626}"/>
              </a:ext>
            </a:extLst>
          </p:cNvPr>
          <p:cNvSpPr/>
          <p:nvPr/>
        </p:nvSpPr>
        <p:spPr>
          <a:xfrm>
            <a:off x="11650762" y="52405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31" name="椭圆 30">
            <a:extLst>
              <a:ext uri="{FF2B5EF4-FFF2-40B4-BE49-F238E27FC236}">
                <a16:creationId xmlns:a16="http://schemas.microsoft.com/office/drawing/2014/main" id="{76ACF28F-9374-4A21-A1B0-0890B66FE1BB}"/>
              </a:ext>
            </a:extLst>
          </p:cNvPr>
          <p:cNvSpPr/>
          <p:nvPr/>
        </p:nvSpPr>
        <p:spPr>
          <a:xfrm>
            <a:off x="12005815" y="1521412"/>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32" name="椭圆 31">
            <a:extLst>
              <a:ext uri="{FF2B5EF4-FFF2-40B4-BE49-F238E27FC236}">
                <a16:creationId xmlns:a16="http://schemas.microsoft.com/office/drawing/2014/main" id="{EF479263-F05A-498C-98B4-68B426DF5A6B}"/>
              </a:ext>
            </a:extLst>
          </p:cNvPr>
          <p:cNvSpPr/>
          <p:nvPr/>
        </p:nvSpPr>
        <p:spPr>
          <a:xfrm>
            <a:off x="5641999" y="4316365"/>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Tree>
    <p:extLst>
      <p:ext uri="{BB962C8B-B14F-4D97-AF65-F5344CB8AC3E}">
        <p14:creationId xmlns:p14="http://schemas.microsoft.com/office/powerpoint/2010/main" val="4165778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10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10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grpId="0" nodeType="withEffect">
                                  <p:stCondLst>
                                    <p:cond delay="20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8D8DBF-5F61-4269-AE13-EB32437E6420}"/>
              </a:ext>
            </a:extLst>
          </p:cNvPr>
          <p:cNvSpPr>
            <a:spLocks noGrp="1"/>
          </p:cNvSpPr>
          <p:nvPr>
            <p:ph type="title"/>
          </p:nvPr>
        </p:nvSpPr>
        <p:spPr/>
        <p:txBody>
          <a:bodyPr/>
          <a:lstStyle/>
          <a:p>
            <a:r>
              <a:rPr lang="en-US" altLang="zh-CN" sz="3200" b="1" dirty="0">
                <a:solidFill>
                  <a:prstClr val="white"/>
                </a:solidFill>
                <a:latin typeface="Calibri Light"/>
                <a:cs typeface="Arial"/>
              </a:rPr>
              <a:t>2</a:t>
            </a:r>
            <a:r>
              <a:rPr kumimoji="0" lang="en-US" altLang="zh-CN" sz="3200" b="1" i="0" u="none" strike="noStrike" kern="1200" cap="none" spc="0" normalizeH="0" baseline="0" noProof="0" dirty="0">
                <a:ln>
                  <a:noFill/>
                </a:ln>
                <a:solidFill>
                  <a:prstClr val="white"/>
                </a:solidFill>
                <a:effectLst/>
                <a:uLnTx/>
                <a:uFillTx/>
                <a:latin typeface="Calibri Light"/>
                <a:ea typeface="微软雅黑" panose="020B0503020204020204" pitchFamily="34" charset="-122"/>
                <a:cs typeface="Arial"/>
              </a:rPr>
              <a:t>.</a:t>
            </a:r>
            <a:r>
              <a:rPr kumimoji="0" lang="zh-CN" altLang="en-US" sz="3200" b="1" i="0" u="none" strike="noStrike" kern="1200" cap="none" spc="0" normalizeH="0" baseline="0" noProof="0" dirty="0">
                <a:ln>
                  <a:noFill/>
                </a:ln>
                <a:solidFill>
                  <a:prstClr val="white"/>
                </a:solidFill>
                <a:effectLst/>
                <a:uLnTx/>
                <a:uFillTx/>
                <a:latin typeface="Calibri Light"/>
                <a:ea typeface="微软雅黑" panose="020B0503020204020204" pitchFamily="34" charset="-122"/>
                <a:cs typeface="Arial"/>
              </a:rPr>
              <a:t>挖掘创作人才</a:t>
            </a:r>
            <a:endParaRPr lang="zh-CN" altLang="en-US" dirty="0"/>
          </a:p>
        </p:txBody>
      </p:sp>
      <p:sp>
        <p:nvSpPr>
          <p:cNvPr id="3" name="内容占位符 2">
            <a:extLst>
              <a:ext uri="{FF2B5EF4-FFF2-40B4-BE49-F238E27FC236}">
                <a16:creationId xmlns:a16="http://schemas.microsoft.com/office/drawing/2014/main" id="{63C78F3F-34D2-4F82-80F5-DEACB7F54A6A}"/>
              </a:ext>
            </a:extLst>
          </p:cNvPr>
          <p:cNvSpPr>
            <a:spLocks noGrp="1"/>
          </p:cNvSpPr>
          <p:nvPr>
            <p:ph idx="1"/>
          </p:nvPr>
        </p:nvSpPr>
        <p:spPr>
          <a:xfrm>
            <a:off x="896815" y="2141537"/>
            <a:ext cx="10515600" cy="4351338"/>
          </a:xfrm>
        </p:spPr>
        <p:txBody>
          <a:bodyPr/>
          <a:lstStyle/>
          <a:p>
            <a:pPr marL="0" indent="457200">
              <a:lnSpc>
                <a:spcPts val="4200"/>
              </a:lnSpc>
              <a:buNone/>
            </a:pPr>
            <a:r>
              <a:rPr lang="zh-CN" altLang="en-US" dirty="0">
                <a:solidFill>
                  <a:schemeClr val="bg1"/>
                </a:solidFill>
              </a:rPr>
              <a:t>传统的健康分析系统往往会依据贡献度对创作者进行评估，往往会忽视那些低贡献度但是高效率的那些创作者。通过</a:t>
            </a:r>
            <a:r>
              <a:rPr lang="en-US" altLang="zh-CN" dirty="0" err="1">
                <a:solidFill>
                  <a:schemeClr val="bg1"/>
                </a:solidFill>
              </a:rPr>
              <a:t>OpenPulse</a:t>
            </a:r>
            <a:r>
              <a:rPr lang="zh-CN" altLang="en-US" dirty="0">
                <a:solidFill>
                  <a:schemeClr val="bg1"/>
                </a:solidFill>
              </a:rPr>
              <a:t>的多</a:t>
            </a:r>
            <a:r>
              <a:rPr lang="en-US" altLang="zh-CN" dirty="0">
                <a:solidFill>
                  <a:schemeClr val="bg1"/>
                </a:solidFill>
              </a:rPr>
              <a:t>Agent</a:t>
            </a:r>
            <a:r>
              <a:rPr lang="zh-CN" altLang="en-US" dirty="0">
                <a:solidFill>
                  <a:schemeClr val="bg1"/>
                </a:solidFill>
              </a:rPr>
              <a:t>联合协作中的</a:t>
            </a:r>
            <a:r>
              <a:rPr lang="en-US" altLang="zh-CN" dirty="0">
                <a:solidFill>
                  <a:schemeClr val="bg1"/>
                </a:solidFill>
              </a:rPr>
              <a:t>AI</a:t>
            </a:r>
            <a:r>
              <a:rPr lang="zh-CN" altLang="en-US" dirty="0">
                <a:solidFill>
                  <a:schemeClr val="bg1"/>
                </a:solidFill>
              </a:rPr>
              <a:t>，用户可以发掘那些低调的高效创作者，进而邀请他们一同开发项目，起到事半功倍的效果。</a:t>
            </a:r>
          </a:p>
        </p:txBody>
      </p:sp>
      <p:sp>
        <p:nvSpPr>
          <p:cNvPr id="4" name="椭圆 3">
            <a:extLst>
              <a:ext uri="{FF2B5EF4-FFF2-40B4-BE49-F238E27FC236}">
                <a16:creationId xmlns:a16="http://schemas.microsoft.com/office/drawing/2014/main" id="{3DD91883-2060-45EF-87E5-D525B1F4F4E4}"/>
              </a:ext>
            </a:extLst>
          </p:cNvPr>
          <p:cNvSpPr/>
          <p:nvPr/>
        </p:nvSpPr>
        <p:spPr>
          <a:xfrm>
            <a:off x="9588" y="6148430"/>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 name="椭圆 4">
            <a:extLst>
              <a:ext uri="{FF2B5EF4-FFF2-40B4-BE49-F238E27FC236}">
                <a16:creationId xmlns:a16="http://schemas.microsoft.com/office/drawing/2014/main" id="{6E71D588-EA24-4BEE-BCDC-F210E7E010FF}"/>
              </a:ext>
            </a:extLst>
          </p:cNvPr>
          <p:cNvSpPr/>
          <p:nvPr/>
        </p:nvSpPr>
        <p:spPr>
          <a:xfrm>
            <a:off x="487051" y="4202619"/>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 name="椭圆 5">
            <a:extLst>
              <a:ext uri="{FF2B5EF4-FFF2-40B4-BE49-F238E27FC236}">
                <a16:creationId xmlns:a16="http://schemas.microsoft.com/office/drawing/2014/main" id="{5A07E4D0-099A-433F-BB92-9C05E9B08D5A}"/>
              </a:ext>
            </a:extLst>
          </p:cNvPr>
          <p:cNvSpPr/>
          <p:nvPr/>
        </p:nvSpPr>
        <p:spPr>
          <a:xfrm>
            <a:off x="1040763" y="2545242"/>
            <a:ext cx="395208" cy="396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 name="椭圆 6">
            <a:extLst>
              <a:ext uri="{FF2B5EF4-FFF2-40B4-BE49-F238E27FC236}">
                <a16:creationId xmlns:a16="http://schemas.microsoft.com/office/drawing/2014/main" id="{5FE741DA-C7E5-4668-99E4-C59C9E02FD91}"/>
              </a:ext>
            </a:extLst>
          </p:cNvPr>
          <p:cNvSpPr/>
          <p:nvPr/>
        </p:nvSpPr>
        <p:spPr>
          <a:xfrm>
            <a:off x="2543366" y="367503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 name="椭圆 7">
            <a:extLst>
              <a:ext uri="{FF2B5EF4-FFF2-40B4-BE49-F238E27FC236}">
                <a16:creationId xmlns:a16="http://schemas.microsoft.com/office/drawing/2014/main" id="{23960845-0702-447C-AC6B-4EA363B9837F}"/>
              </a:ext>
            </a:extLst>
          </p:cNvPr>
          <p:cNvSpPr/>
          <p:nvPr/>
        </p:nvSpPr>
        <p:spPr>
          <a:xfrm>
            <a:off x="3645268" y="1652904"/>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9" name="椭圆 8">
            <a:extLst>
              <a:ext uri="{FF2B5EF4-FFF2-40B4-BE49-F238E27FC236}">
                <a16:creationId xmlns:a16="http://schemas.microsoft.com/office/drawing/2014/main" id="{1EFFCBA0-D00B-4A79-BB00-009145F0B93A}"/>
              </a:ext>
            </a:extLst>
          </p:cNvPr>
          <p:cNvSpPr/>
          <p:nvPr/>
        </p:nvSpPr>
        <p:spPr>
          <a:xfrm>
            <a:off x="2019262" y="1461399"/>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0" name="椭圆 9">
            <a:extLst>
              <a:ext uri="{FF2B5EF4-FFF2-40B4-BE49-F238E27FC236}">
                <a16:creationId xmlns:a16="http://schemas.microsoft.com/office/drawing/2014/main" id="{4431D17B-164F-423A-947A-BEA619D642B2}"/>
              </a:ext>
            </a:extLst>
          </p:cNvPr>
          <p:cNvSpPr/>
          <p:nvPr/>
        </p:nvSpPr>
        <p:spPr>
          <a:xfrm>
            <a:off x="1435971" y="1027275"/>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1" name="椭圆 10">
            <a:extLst>
              <a:ext uri="{FF2B5EF4-FFF2-40B4-BE49-F238E27FC236}">
                <a16:creationId xmlns:a16="http://schemas.microsoft.com/office/drawing/2014/main" id="{573FF5E6-5969-457F-99D3-04F730068AA0}"/>
              </a:ext>
            </a:extLst>
          </p:cNvPr>
          <p:cNvSpPr/>
          <p:nvPr/>
        </p:nvSpPr>
        <p:spPr>
          <a:xfrm>
            <a:off x="2840215" y="-120771"/>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 name="椭圆 11">
            <a:extLst>
              <a:ext uri="{FF2B5EF4-FFF2-40B4-BE49-F238E27FC236}">
                <a16:creationId xmlns:a16="http://schemas.microsoft.com/office/drawing/2014/main" id="{985CDD33-0FB7-4B05-9221-2F5A5627EAE2}"/>
              </a:ext>
            </a:extLst>
          </p:cNvPr>
          <p:cNvSpPr/>
          <p:nvPr/>
        </p:nvSpPr>
        <p:spPr>
          <a:xfrm>
            <a:off x="1077718" y="4699018"/>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 name="椭圆 12">
            <a:extLst>
              <a:ext uri="{FF2B5EF4-FFF2-40B4-BE49-F238E27FC236}">
                <a16:creationId xmlns:a16="http://schemas.microsoft.com/office/drawing/2014/main" id="{BC85265F-D477-4C66-8B60-98D168AD7BD1}"/>
              </a:ext>
            </a:extLst>
          </p:cNvPr>
          <p:cNvSpPr/>
          <p:nvPr/>
        </p:nvSpPr>
        <p:spPr>
          <a:xfrm>
            <a:off x="4775135" y="469256"/>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4" name="椭圆 13">
            <a:extLst>
              <a:ext uri="{FF2B5EF4-FFF2-40B4-BE49-F238E27FC236}">
                <a16:creationId xmlns:a16="http://schemas.microsoft.com/office/drawing/2014/main" id="{B6B41FB2-D8BF-4C91-88A6-C05392AD5FE7}"/>
              </a:ext>
            </a:extLst>
          </p:cNvPr>
          <p:cNvSpPr/>
          <p:nvPr/>
        </p:nvSpPr>
        <p:spPr>
          <a:xfrm>
            <a:off x="4988975" y="2095947"/>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5" name="椭圆 14">
            <a:extLst>
              <a:ext uri="{FF2B5EF4-FFF2-40B4-BE49-F238E27FC236}">
                <a16:creationId xmlns:a16="http://schemas.microsoft.com/office/drawing/2014/main" id="{6D54D144-B84B-42EA-AF51-88D2F1AA3D04}"/>
              </a:ext>
            </a:extLst>
          </p:cNvPr>
          <p:cNvSpPr/>
          <p:nvPr/>
        </p:nvSpPr>
        <p:spPr>
          <a:xfrm>
            <a:off x="6059382" y="2154940"/>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6" name="椭圆 15">
            <a:extLst>
              <a:ext uri="{FF2B5EF4-FFF2-40B4-BE49-F238E27FC236}">
                <a16:creationId xmlns:a16="http://schemas.microsoft.com/office/drawing/2014/main" id="{E92FF933-6788-493A-84DD-E1D41F7EB603}"/>
              </a:ext>
            </a:extLst>
          </p:cNvPr>
          <p:cNvSpPr/>
          <p:nvPr/>
        </p:nvSpPr>
        <p:spPr>
          <a:xfrm>
            <a:off x="6898791" y="107714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7" name="椭圆 16">
            <a:extLst>
              <a:ext uri="{FF2B5EF4-FFF2-40B4-BE49-F238E27FC236}">
                <a16:creationId xmlns:a16="http://schemas.microsoft.com/office/drawing/2014/main" id="{F3B32D41-A888-4969-B98B-15FED88C7BDA}"/>
              </a:ext>
            </a:extLst>
          </p:cNvPr>
          <p:cNvSpPr/>
          <p:nvPr/>
        </p:nvSpPr>
        <p:spPr>
          <a:xfrm>
            <a:off x="8536610" y="73351"/>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8" name="椭圆 17">
            <a:extLst>
              <a:ext uri="{FF2B5EF4-FFF2-40B4-BE49-F238E27FC236}">
                <a16:creationId xmlns:a16="http://schemas.microsoft.com/office/drawing/2014/main" id="{A21E1B8B-3684-4D86-84CB-B1778E9D9BB3}"/>
              </a:ext>
            </a:extLst>
          </p:cNvPr>
          <p:cNvSpPr/>
          <p:nvPr/>
        </p:nvSpPr>
        <p:spPr>
          <a:xfrm>
            <a:off x="8714479" y="1234357"/>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9" name="椭圆 18">
            <a:extLst>
              <a:ext uri="{FF2B5EF4-FFF2-40B4-BE49-F238E27FC236}">
                <a16:creationId xmlns:a16="http://schemas.microsoft.com/office/drawing/2014/main" id="{FF0BAD6E-E5CE-4C12-9104-19AB52F1C4D7}"/>
              </a:ext>
            </a:extLst>
          </p:cNvPr>
          <p:cNvSpPr/>
          <p:nvPr/>
        </p:nvSpPr>
        <p:spPr>
          <a:xfrm>
            <a:off x="10126429" y="561661"/>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0" name="椭圆 19">
            <a:extLst>
              <a:ext uri="{FF2B5EF4-FFF2-40B4-BE49-F238E27FC236}">
                <a16:creationId xmlns:a16="http://schemas.microsoft.com/office/drawing/2014/main" id="{E8F69E7C-3571-4566-BAEB-72535D0D5C03}"/>
              </a:ext>
            </a:extLst>
          </p:cNvPr>
          <p:cNvSpPr/>
          <p:nvPr/>
        </p:nvSpPr>
        <p:spPr>
          <a:xfrm>
            <a:off x="11650762" y="52405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1" name="椭圆 20">
            <a:extLst>
              <a:ext uri="{FF2B5EF4-FFF2-40B4-BE49-F238E27FC236}">
                <a16:creationId xmlns:a16="http://schemas.microsoft.com/office/drawing/2014/main" id="{3C029282-17A5-4024-9782-65533868D1F0}"/>
              </a:ext>
            </a:extLst>
          </p:cNvPr>
          <p:cNvSpPr/>
          <p:nvPr/>
        </p:nvSpPr>
        <p:spPr>
          <a:xfrm>
            <a:off x="12005815" y="1521412"/>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2" name="椭圆 21">
            <a:extLst>
              <a:ext uri="{FF2B5EF4-FFF2-40B4-BE49-F238E27FC236}">
                <a16:creationId xmlns:a16="http://schemas.microsoft.com/office/drawing/2014/main" id="{847F22A7-AAD8-48F9-9455-EFEC4825D566}"/>
              </a:ext>
            </a:extLst>
          </p:cNvPr>
          <p:cNvSpPr/>
          <p:nvPr/>
        </p:nvSpPr>
        <p:spPr>
          <a:xfrm>
            <a:off x="5641999" y="4316365"/>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Tree>
    <p:extLst>
      <p:ext uri="{BB962C8B-B14F-4D97-AF65-F5344CB8AC3E}">
        <p14:creationId xmlns:p14="http://schemas.microsoft.com/office/powerpoint/2010/main" val="13286839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1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10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20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485C0-96CC-4E22-AFE2-C6B2A1D768D6}"/>
              </a:ext>
            </a:extLst>
          </p:cNvPr>
          <p:cNvSpPr>
            <a:spLocks noGrp="1"/>
          </p:cNvSpPr>
          <p:nvPr>
            <p:ph type="title"/>
          </p:nvPr>
        </p:nvSpPr>
        <p:spPr/>
        <p:txBody>
          <a:bodyPr/>
          <a:lstStyle/>
          <a:p>
            <a:r>
              <a:rPr lang="en-US" altLang="zh-CN" sz="3200" b="1" dirty="0">
                <a:solidFill>
                  <a:prstClr val="white"/>
                </a:solidFill>
                <a:latin typeface="Calibri Light"/>
                <a:cs typeface="Arial"/>
              </a:rPr>
              <a:t>3</a:t>
            </a:r>
            <a:r>
              <a:rPr kumimoji="0" lang="en-US" altLang="zh-CN" sz="3200" b="1" i="0" u="none" strike="noStrike" kern="1200" cap="none" spc="0" normalizeH="0" baseline="0" noProof="0" dirty="0">
                <a:ln>
                  <a:noFill/>
                </a:ln>
                <a:solidFill>
                  <a:prstClr val="white"/>
                </a:solidFill>
                <a:effectLst/>
                <a:uLnTx/>
                <a:uFillTx/>
                <a:latin typeface="Calibri Light"/>
                <a:ea typeface="微软雅黑" panose="020B0503020204020204" pitchFamily="34" charset="-122"/>
                <a:cs typeface="Arial"/>
              </a:rPr>
              <a:t>.</a:t>
            </a:r>
            <a:r>
              <a:rPr kumimoji="0" lang="zh-CN" altLang="en-US" sz="3200" b="1" i="0" u="none" strike="noStrike" kern="1200" cap="none" spc="0" normalizeH="0" baseline="0" noProof="0" dirty="0">
                <a:ln>
                  <a:noFill/>
                </a:ln>
                <a:solidFill>
                  <a:prstClr val="white"/>
                </a:solidFill>
                <a:effectLst/>
                <a:uLnTx/>
                <a:uFillTx/>
                <a:latin typeface="Calibri Light"/>
                <a:ea typeface="微软雅黑" panose="020B0503020204020204" pitchFamily="34" charset="-122"/>
                <a:cs typeface="Arial"/>
              </a:rPr>
              <a:t>推动开源社区生态可持续发展</a:t>
            </a:r>
            <a:endParaRPr lang="zh-CN" altLang="en-US" dirty="0"/>
          </a:p>
        </p:txBody>
      </p:sp>
      <p:sp>
        <p:nvSpPr>
          <p:cNvPr id="3" name="内容占位符 2">
            <a:extLst>
              <a:ext uri="{FF2B5EF4-FFF2-40B4-BE49-F238E27FC236}">
                <a16:creationId xmlns:a16="http://schemas.microsoft.com/office/drawing/2014/main" id="{AA089828-1FC5-4D3D-AC70-2DCEDF2D5084}"/>
              </a:ext>
            </a:extLst>
          </p:cNvPr>
          <p:cNvSpPr>
            <a:spLocks noGrp="1"/>
          </p:cNvSpPr>
          <p:nvPr>
            <p:ph idx="1"/>
          </p:nvPr>
        </p:nvSpPr>
        <p:spPr>
          <a:xfrm>
            <a:off x="838200" y="2141537"/>
            <a:ext cx="10515600" cy="4351338"/>
          </a:xfrm>
        </p:spPr>
        <p:txBody>
          <a:bodyPr/>
          <a:lstStyle/>
          <a:p>
            <a:pPr marL="0" indent="457200">
              <a:lnSpc>
                <a:spcPts val="4200"/>
              </a:lnSpc>
              <a:buNone/>
            </a:pPr>
            <a:r>
              <a:rPr lang="zh-CN" altLang="en-US" dirty="0">
                <a:solidFill>
                  <a:schemeClr val="bg1"/>
                </a:solidFill>
              </a:rPr>
              <a:t>通过数据的可视化，用户可以自由选取他们所信赖的开源工具，好的工具会被保留下来并被不断使用，而那些有漏洞的、“僵尸化”的开源工具则逐渐会被淘汰掉。这种“优胜劣汰”的策略会不断提高社区中开源工具的优质率，“净化”社区生态，最终能够推动开源社区实现可持续发展。</a:t>
            </a:r>
          </a:p>
        </p:txBody>
      </p:sp>
      <p:sp>
        <p:nvSpPr>
          <p:cNvPr id="4" name="椭圆 3">
            <a:extLst>
              <a:ext uri="{FF2B5EF4-FFF2-40B4-BE49-F238E27FC236}">
                <a16:creationId xmlns:a16="http://schemas.microsoft.com/office/drawing/2014/main" id="{69D6CC10-7BD4-4821-9C4C-DFBD500E0C34}"/>
              </a:ext>
            </a:extLst>
          </p:cNvPr>
          <p:cNvSpPr/>
          <p:nvPr/>
        </p:nvSpPr>
        <p:spPr>
          <a:xfrm>
            <a:off x="9588" y="6148430"/>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 name="椭圆 4">
            <a:extLst>
              <a:ext uri="{FF2B5EF4-FFF2-40B4-BE49-F238E27FC236}">
                <a16:creationId xmlns:a16="http://schemas.microsoft.com/office/drawing/2014/main" id="{5918DBF7-D4EF-43AA-9760-C1CB1F9203E3}"/>
              </a:ext>
            </a:extLst>
          </p:cNvPr>
          <p:cNvSpPr/>
          <p:nvPr/>
        </p:nvSpPr>
        <p:spPr>
          <a:xfrm>
            <a:off x="487051" y="4202619"/>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 name="椭圆 5">
            <a:extLst>
              <a:ext uri="{FF2B5EF4-FFF2-40B4-BE49-F238E27FC236}">
                <a16:creationId xmlns:a16="http://schemas.microsoft.com/office/drawing/2014/main" id="{8582C4A9-4BC5-4F2C-9169-2F25C8787D92}"/>
              </a:ext>
            </a:extLst>
          </p:cNvPr>
          <p:cNvSpPr/>
          <p:nvPr/>
        </p:nvSpPr>
        <p:spPr>
          <a:xfrm>
            <a:off x="1040763" y="2545242"/>
            <a:ext cx="395208" cy="396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 name="椭圆 6">
            <a:extLst>
              <a:ext uri="{FF2B5EF4-FFF2-40B4-BE49-F238E27FC236}">
                <a16:creationId xmlns:a16="http://schemas.microsoft.com/office/drawing/2014/main" id="{660DB3D6-E988-4FA8-BA7D-071F96D61FE1}"/>
              </a:ext>
            </a:extLst>
          </p:cNvPr>
          <p:cNvSpPr/>
          <p:nvPr/>
        </p:nvSpPr>
        <p:spPr>
          <a:xfrm>
            <a:off x="2543366" y="367503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 name="椭圆 7">
            <a:extLst>
              <a:ext uri="{FF2B5EF4-FFF2-40B4-BE49-F238E27FC236}">
                <a16:creationId xmlns:a16="http://schemas.microsoft.com/office/drawing/2014/main" id="{88F52102-DE23-4C04-A80E-E3A8122323E4}"/>
              </a:ext>
            </a:extLst>
          </p:cNvPr>
          <p:cNvSpPr/>
          <p:nvPr/>
        </p:nvSpPr>
        <p:spPr>
          <a:xfrm>
            <a:off x="3645268" y="1652904"/>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9" name="椭圆 8">
            <a:extLst>
              <a:ext uri="{FF2B5EF4-FFF2-40B4-BE49-F238E27FC236}">
                <a16:creationId xmlns:a16="http://schemas.microsoft.com/office/drawing/2014/main" id="{03EFEDB1-0D6D-4419-B410-FBDB53B8794A}"/>
              </a:ext>
            </a:extLst>
          </p:cNvPr>
          <p:cNvSpPr/>
          <p:nvPr/>
        </p:nvSpPr>
        <p:spPr>
          <a:xfrm>
            <a:off x="2019262" y="1461399"/>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0" name="椭圆 9">
            <a:extLst>
              <a:ext uri="{FF2B5EF4-FFF2-40B4-BE49-F238E27FC236}">
                <a16:creationId xmlns:a16="http://schemas.microsoft.com/office/drawing/2014/main" id="{6052AA3C-9CA6-474D-91C4-B87D8E93C121}"/>
              </a:ext>
            </a:extLst>
          </p:cNvPr>
          <p:cNvSpPr/>
          <p:nvPr/>
        </p:nvSpPr>
        <p:spPr>
          <a:xfrm>
            <a:off x="1435971" y="1027275"/>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1" name="椭圆 10">
            <a:extLst>
              <a:ext uri="{FF2B5EF4-FFF2-40B4-BE49-F238E27FC236}">
                <a16:creationId xmlns:a16="http://schemas.microsoft.com/office/drawing/2014/main" id="{846EAAFF-A23B-443F-AEE6-7842874E82E9}"/>
              </a:ext>
            </a:extLst>
          </p:cNvPr>
          <p:cNvSpPr/>
          <p:nvPr/>
        </p:nvSpPr>
        <p:spPr>
          <a:xfrm>
            <a:off x="2840215" y="-120771"/>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 name="椭圆 11">
            <a:extLst>
              <a:ext uri="{FF2B5EF4-FFF2-40B4-BE49-F238E27FC236}">
                <a16:creationId xmlns:a16="http://schemas.microsoft.com/office/drawing/2014/main" id="{FA6267B6-5B40-424A-B3A1-5E665D4561FA}"/>
              </a:ext>
            </a:extLst>
          </p:cNvPr>
          <p:cNvSpPr/>
          <p:nvPr/>
        </p:nvSpPr>
        <p:spPr>
          <a:xfrm>
            <a:off x="1077718" y="4699018"/>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 name="椭圆 12">
            <a:extLst>
              <a:ext uri="{FF2B5EF4-FFF2-40B4-BE49-F238E27FC236}">
                <a16:creationId xmlns:a16="http://schemas.microsoft.com/office/drawing/2014/main" id="{0FF635C4-D43A-4913-AD6C-A69ACC1D5057}"/>
              </a:ext>
            </a:extLst>
          </p:cNvPr>
          <p:cNvSpPr/>
          <p:nvPr/>
        </p:nvSpPr>
        <p:spPr>
          <a:xfrm>
            <a:off x="4775135" y="469256"/>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4" name="椭圆 13">
            <a:extLst>
              <a:ext uri="{FF2B5EF4-FFF2-40B4-BE49-F238E27FC236}">
                <a16:creationId xmlns:a16="http://schemas.microsoft.com/office/drawing/2014/main" id="{9039A9FC-3CAF-42B1-B0AD-BA0D6684B797}"/>
              </a:ext>
            </a:extLst>
          </p:cNvPr>
          <p:cNvSpPr/>
          <p:nvPr/>
        </p:nvSpPr>
        <p:spPr>
          <a:xfrm>
            <a:off x="4988975" y="2095947"/>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5" name="椭圆 14">
            <a:extLst>
              <a:ext uri="{FF2B5EF4-FFF2-40B4-BE49-F238E27FC236}">
                <a16:creationId xmlns:a16="http://schemas.microsoft.com/office/drawing/2014/main" id="{5AA667D5-6548-4ED8-8117-B9A09500656E}"/>
              </a:ext>
            </a:extLst>
          </p:cNvPr>
          <p:cNvSpPr/>
          <p:nvPr/>
        </p:nvSpPr>
        <p:spPr>
          <a:xfrm>
            <a:off x="6059382" y="2154940"/>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6" name="椭圆 15">
            <a:extLst>
              <a:ext uri="{FF2B5EF4-FFF2-40B4-BE49-F238E27FC236}">
                <a16:creationId xmlns:a16="http://schemas.microsoft.com/office/drawing/2014/main" id="{60409586-BE52-493C-8B7B-3089083F8752}"/>
              </a:ext>
            </a:extLst>
          </p:cNvPr>
          <p:cNvSpPr/>
          <p:nvPr/>
        </p:nvSpPr>
        <p:spPr>
          <a:xfrm>
            <a:off x="6898791" y="107714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7" name="椭圆 16">
            <a:extLst>
              <a:ext uri="{FF2B5EF4-FFF2-40B4-BE49-F238E27FC236}">
                <a16:creationId xmlns:a16="http://schemas.microsoft.com/office/drawing/2014/main" id="{18630394-3531-4F32-B85A-DDEFE0014380}"/>
              </a:ext>
            </a:extLst>
          </p:cNvPr>
          <p:cNvSpPr/>
          <p:nvPr/>
        </p:nvSpPr>
        <p:spPr>
          <a:xfrm>
            <a:off x="8536610" y="73351"/>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8" name="椭圆 17">
            <a:extLst>
              <a:ext uri="{FF2B5EF4-FFF2-40B4-BE49-F238E27FC236}">
                <a16:creationId xmlns:a16="http://schemas.microsoft.com/office/drawing/2014/main" id="{5CB8BF76-A651-4C96-B609-164A07D02998}"/>
              </a:ext>
            </a:extLst>
          </p:cNvPr>
          <p:cNvSpPr/>
          <p:nvPr/>
        </p:nvSpPr>
        <p:spPr>
          <a:xfrm>
            <a:off x="8714479" y="1234357"/>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9" name="椭圆 18">
            <a:extLst>
              <a:ext uri="{FF2B5EF4-FFF2-40B4-BE49-F238E27FC236}">
                <a16:creationId xmlns:a16="http://schemas.microsoft.com/office/drawing/2014/main" id="{8D46BC4E-F606-4AC8-902B-D50BE99361DE}"/>
              </a:ext>
            </a:extLst>
          </p:cNvPr>
          <p:cNvSpPr/>
          <p:nvPr/>
        </p:nvSpPr>
        <p:spPr>
          <a:xfrm>
            <a:off x="10126429" y="561661"/>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0" name="椭圆 19">
            <a:extLst>
              <a:ext uri="{FF2B5EF4-FFF2-40B4-BE49-F238E27FC236}">
                <a16:creationId xmlns:a16="http://schemas.microsoft.com/office/drawing/2014/main" id="{A76F4EBD-0210-4B41-9350-C95D0598BCD4}"/>
              </a:ext>
            </a:extLst>
          </p:cNvPr>
          <p:cNvSpPr/>
          <p:nvPr/>
        </p:nvSpPr>
        <p:spPr>
          <a:xfrm>
            <a:off x="11650762" y="52405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1" name="椭圆 20">
            <a:extLst>
              <a:ext uri="{FF2B5EF4-FFF2-40B4-BE49-F238E27FC236}">
                <a16:creationId xmlns:a16="http://schemas.microsoft.com/office/drawing/2014/main" id="{5A8FF2AF-5D26-439F-9B9E-488DB66F5E50}"/>
              </a:ext>
            </a:extLst>
          </p:cNvPr>
          <p:cNvSpPr/>
          <p:nvPr/>
        </p:nvSpPr>
        <p:spPr>
          <a:xfrm>
            <a:off x="12005815" y="1521412"/>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2" name="椭圆 21">
            <a:extLst>
              <a:ext uri="{FF2B5EF4-FFF2-40B4-BE49-F238E27FC236}">
                <a16:creationId xmlns:a16="http://schemas.microsoft.com/office/drawing/2014/main" id="{062E1AE0-D8AF-47A6-AE78-54B1E44EC4A9}"/>
              </a:ext>
            </a:extLst>
          </p:cNvPr>
          <p:cNvSpPr/>
          <p:nvPr/>
        </p:nvSpPr>
        <p:spPr>
          <a:xfrm>
            <a:off x="5641999" y="4316365"/>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Tree>
    <p:extLst>
      <p:ext uri="{BB962C8B-B14F-4D97-AF65-F5344CB8AC3E}">
        <p14:creationId xmlns:p14="http://schemas.microsoft.com/office/powerpoint/2010/main" val="24101302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1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10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20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234444" y="218395"/>
            <a:ext cx="2989943" cy="4663440"/>
          </a:xfrm>
          <a:prstGeom prst="rect">
            <a:avLst/>
          </a:prstGeom>
          <a:noFill/>
          <a:ln>
            <a:noFill/>
          </a:ln>
        </p:spPr>
        <p:txBody>
          <a:bodyPr wrap="square" rtlCol="0">
            <a:spAutoFit/>
          </a:bodyPr>
          <a:lstStyle/>
          <a:p>
            <a:r>
              <a:rPr lang="en-US" sz="30000" b="1" dirty="0">
                <a:ln>
                  <a:solidFill>
                    <a:schemeClr val="bg1">
                      <a:alpha val="50000"/>
                    </a:schemeClr>
                  </a:solidFill>
                </a:ln>
                <a:solidFill>
                  <a:schemeClr val="bg1">
                    <a:alpha val="20000"/>
                  </a:schemeClr>
                </a:solidFill>
              </a:rPr>
              <a:t>5</a:t>
            </a:r>
          </a:p>
        </p:txBody>
      </p:sp>
      <p:sp>
        <p:nvSpPr>
          <p:cNvPr id="49" name="文本框 48"/>
          <p:cNvSpPr txBox="1"/>
          <p:nvPr/>
        </p:nvSpPr>
        <p:spPr>
          <a:xfrm>
            <a:off x="4263308" y="2141707"/>
            <a:ext cx="5062400"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charset="-122"/>
                <a:ea typeface="微软雅黑" panose="020B0503020204020204" charset="-122"/>
              </a:rPr>
              <a:t>作品展示</a:t>
            </a:r>
          </a:p>
        </p:txBody>
      </p:sp>
      <p:sp>
        <p:nvSpPr>
          <p:cNvPr id="50" name="椭圆 49"/>
          <p:cNvSpPr/>
          <p:nvPr/>
        </p:nvSpPr>
        <p:spPr>
          <a:xfrm>
            <a:off x="3966788" y="2962995"/>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1" name="椭圆 50"/>
          <p:cNvSpPr/>
          <p:nvPr/>
        </p:nvSpPr>
        <p:spPr>
          <a:xfrm>
            <a:off x="5112315" y="3016095"/>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2" name="椭圆 51"/>
          <p:cNvSpPr/>
          <p:nvPr/>
        </p:nvSpPr>
        <p:spPr>
          <a:xfrm>
            <a:off x="6203238" y="306536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6" name="椭圆 55"/>
          <p:cNvSpPr/>
          <p:nvPr/>
        </p:nvSpPr>
        <p:spPr>
          <a:xfrm>
            <a:off x="8516863" y="306536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7" name="椭圆 56"/>
          <p:cNvSpPr/>
          <p:nvPr/>
        </p:nvSpPr>
        <p:spPr>
          <a:xfrm>
            <a:off x="7296355" y="3016095"/>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cxnSp>
        <p:nvCxnSpPr>
          <p:cNvPr id="58" name="直接连接符 57"/>
          <p:cNvCxnSpPr>
            <a:stCxn id="50" idx="6"/>
          </p:cNvCxnSpPr>
          <p:nvPr/>
        </p:nvCxnSpPr>
        <p:spPr>
          <a:xfrm flipV="1">
            <a:off x="4263637" y="3125648"/>
            <a:ext cx="671649" cy="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51" idx="6"/>
            <a:endCxn id="52" idx="2"/>
          </p:cNvCxnSpPr>
          <p:nvPr/>
        </p:nvCxnSpPr>
        <p:spPr>
          <a:xfrm flipV="1">
            <a:off x="5507523" y="3228018"/>
            <a:ext cx="69596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52" idx="6"/>
            <a:endCxn id="57" idx="2"/>
          </p:cNvCxnSpPr>
          <p:nvPr/>
        </p:nvCxnSpPr>
        <p:spPr>
          <a:xfrm>
            <a:off x="6500087" y="3228018"/>
            <a:ext cx="79629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7" idx="6"/>
            <a:endCxn id="56" idx="2"/>
          </p:cNvCxnSpPr>
          <p:nvPr/>
        </p:nvCxnSpPr>
        <p:spPr>
          <a:xfrm flipV="1">
            <a:off x="7690928" y="3228018"/>
            <a:ext cx="82550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9098029" y="2484967"/>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cxnSp>
        <p:nvCxnSpPr>
          <p:cNvPr id="64" name="直接连接符 63"/>
          <p:cNvCxnSpPr>
            <a:stCxn id="63" idx="3"/>
            <a:endCxn id="56" idx="7"/>
          </p:cNvCxnSpPr>
          <p:nvPr/>
        </p:nvCxnSpPr>
        <p:spPr>
          <a:xfrm flipH="1">
            <a:off x="8769826" y="2836228"/>
            <a:ext cx="386080" cy="28638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95745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2" fill="hold" grpId="0" nodeType="withEffect">
                                  <p:stCondLst>
                                    <p:cond delay="1500"/>
                                  </p:stCondLst>
                                  <p:childTnLst>
                                    <p:set>
                                      <p:cBhvr>
                                        <p:cTn id="9" dur="1" fill="hold">
                                          <p:stCondLst>
                                            <p:cond delay="0"/>
                                          </p:stCondLst>
                                        </p:cTn>
                                        <p:tgtEl>
                                          <p:spTgt spid="49"/>
                                        </p:tgtEl>
                                        <p:attrNameLst>
                                          <p:attrName>style.visibility</p:attrName>
                                        </p:attrNameLst>
                                      </p:cBhvr>
                                      <p:to>
                                        <p:strVal val="visible"/>
                                      </p:to>
                                    </p:set>
                                    <p:animEffect transition="in" filter="wipe(right)">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par>
                          <p:cTn id="14" fill="hold" nodeType="afterGroup">
                            <p:stCondLst>
                              <p:cond delay="2000"/>
                            </p:stCondLst>
                            <p:childTnLst>
                              <p:par>
                                <p:cTn id="15" presetID="22" presetClass="entr" presetSubtype="8" fill="hold"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250"/>
                                        <p:tgtEl>
                                          <p:spTgt spid="58"/>
                                        </p:tgtEl>
                                      </p:cBhvr>
                                    </p:animEffect>
                                  </p:childTnLst>
                                </p:cTn>
                              </p:par>
                              <p:par>
                                <p:cTn id="18" presetID="22" presetClass="entr" presetSubtype="8" fill="hold" nodeType="withEffect">
                                  <p:stCondLst>
                                    <p:cond delay="25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250"/>
                                        <p:tgtEl>
                                          <p:spTgt spid="59"/>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250"/>
                                        <p:tgtEl>
                                          <p:spTgt spid="51"/>
                                        </p:tgtEl>
                                      </p:cBhvr>
                                    </p:animEffect>
                                  </p:childTnLst>
                                </p:cTn>
                              </p:par>
                              <p:par>
                                <p:cTn id="24" presetID="22" presetClass="entr" presetSubtype="8" fill="hold" nodeType="withEffect">
                                  <p:stCondLst>
                                    <p:cond delay="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250"/>
                                        <p:tgtEl>
                                          <p:spTgt spid="61"/>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250"/>
                                        <p:tgtEl>
                                          <p:spTgt spid="52"/>
                                        </p:tgtEl>
                                      </p:cBhvr>
                                    </p:animEffect>
                                  </p:childTnLst>
                                </p:cTn>
                              </p:par>
                              <p:par>
                                <p:cTn id="30" presetID="22" presetClass="entr" presetSubtype="8" fill="hold" nodeType="withEffect">
                                  <p:stCondLst>
                                    <p:cond delay="750"/>
                                  </p:stCondLst>
                                  <p:childTnLst>
                                    <p:set>
                                      <p:cBhvr>
                                        <p:cTn id="31" dur="1" fill="hold">
                                          <p:stCondLst>
                                            <p:cond delay="0"/>
                                          </p:stCondLst>
                                        </p:cTn>
                                        <p:tgtEl>
                                          <p:spTgt spid="62"/>
                                        </p:tgtEl>
                                        <p:attrNameLst>
                                          <p:attrName>style.visibility</p:attrName>
                                        </p:attrNameLst>
                                      </p:cBhvr>
                                      <p:to>
                                        <p:strVal val="visible"/>
                                      </p:to>
                                    </p:set>
                                    <p:animEffect transition="in" filter="wipe(left)">
                                      <p:cBhvr>
                                        <p:cTn id="32" dur="250"/>
                                        <p:tgtEl>
                                          <p:spTgt spid="62"/>
                                        </p:tgtEl>
                                      </p:cBhvr>
                                    </p:animEffect>
                                  </p:childTnLst>
                                </p:cTn>
                              </p:par>
                              <p:par>
                                <p:cTn id="33" presetID="10" presetClass="entr" presetSubtype="0" fill="hold" grpId="0" nodeType="withEffect">
                                  <p:stCondLst>
                                    <p:cond delay="75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250"/>
                                        <p:tgtEl>
                                          <p:spTgt spid="57"/>
                                        </p:tgtEl>
                                      </p:cBhvr>
                                    </p:animEffect>
                                  </p:childTnLst>
                                </p:cTn>
                              </p:par>
                              <p:par>
                                <p:cTn id="36" presetID="22" presetClass="entr" presetSubtype="8" fill="hold" nodeType="withEffect">
                                  <p:stCondLst>
                                    <p:cond delay="1000"/>
                                  </p:stCondLst>
                                  <p:childTnLst>
                                    <p:set>
                                      <p:cBhvr>
                                        <p:cTn id="37" dur="1" fill="hold">
                                          <p:stCondLst>
                                            <p:cond delay="0"/>
                                          </p:stCondLst>
                                        </p:cTn>
                                        <p:tgtEl>
                                          <p:spTgt spid="64"/>
                                        </p:tgtEl>
                                        <p:attrNameLst>
                                          <p:attrName>style.visibility</p:attrName>
                                        </p:attrNameLst>
                                      </p:cBhvr>
                                      <p:to>
                                        <p:strVal val="visible"/>
                                      </p:to>
                                    </p:set>
                                    <p:animEffect transition="in" filter="wipe(left)">
                                      <p:cBhvr>
                                        <p:cTn id="38" dur="250"/>
                                        <p:tgtEl>
                                          <p:spTgt spid="64"/>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250"/>
                                        <p:tgtEl>
                                          <p:spTgt spid="56"/>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2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9" grpId="0"/>
      <p:bldP spid="50" grpId="0" animBg="1"/>
      <p:bldP spid="51" grpId="0" animBg="1"/>
      <p:bldP spid="52" grpId="0" animBg="1"/>
      <p:bldP spid="56" grpId="0" animBg="1"/>
      <p:bldP spid="57" grpId="0" animBg="1"/>
      <p:bldP spid="6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椭圆 119"/>
          <p:cNvSpPr/>
          <p:nvPr/>
        </p:nvSpPr>
        <p:spPr>
          <a:xfrm>
            <a:off x="-362465" y="17216"/>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1" name="椭圆 120"/>
          <p:cNvSpPr/>
          <p:nvPr/>
        </p:nvSpPr>
        <p:spPr>
          <a:xfrm>
            <a:off x="-287261" y="2095947"/>
            <a:ext cx="296849" cy="297371"/>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2" name="椭圆 121"/>
          <p:cNvSpPr/>
          <p:nvPr/>
        </p:nvSpPr>
        <p:spPr>
          <a:xfrm>
            <a:off x="-1137429" y="4319601"/>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3" name="椭圆 122"/>
          <p:cNvSpPr/>
          <p:nvPr/>
        </p:nvSpPr>
        <p:spPr>
          <a:xfrm>
            <a:off x="9588" y="6148430"/>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4" name="椭圆 123"/>
          <p:cNvSpPr/>
          <p:nvPr/>
        </p:nvSpPr>
        <p:spPr>
          <a:xfrm>
            <a:off x="487051" y="4202619"/>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5" name="椭圆 124"/>
          <p:cNvSpPr/>
          <p:nvPr/>
        </p:nvSpPr>
        <p:spPr>
          <a:xfrm>
            <a:off x="1040763" y="2545242"/>
            <a:ext cx="395208" cy="396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6" name="椭圆 125"/>
          <p:cNvSpPr/>
          <p:nvPr/>
        </p:nvSpPr>
        <p:spPr>
          <a:xfrm>
            <a:off x="2543366" y="367503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7" name="椭圆 126"/>
          <p:cNvSpPr/>
          <p:nvPr/>
        </p:nvSpPr>
        <p:spPr>
          <a:xfrm>
            <a:off x="3645268" y="1652904"/>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8" name="椭圆 127"/>
          <p:cNvSpPr/>
          <p:nvPr/>
        </p:nvSpPr>
        <p:spPr>
          <a:xfrm>
            <a:off x="2019262" y="1461399"/>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9" name="椭圆 128"/>
          <p:cNvSpPr/>
          <p:nvPr/>
        </p:nvSpPr>
        <p:spPr>
          <a:xfrm>
            <a:off x="1435971" y="1027275"/>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0" name="椭圆 129"/>
          <p:cNvSpPr/>
          <p:nvPr/>
        </p:nvSpPr>
        <p:spPr>
          <a:xfrm>
            <a:off x="2840215" y="-120771"/>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1" name="椭圆 130"/>
          <p:cNvSpPr/>
          <p:nvPr/>
        </p:nvSpPr>
        <p:spPr>
          <a:xfrm>
            <a:off x="1435970" y="-557904"/>
            <a:ext cx="296849" cy="297371"/>
          </a:xfrm>
          <a:prstGeom prst="ellipse">
            <a:avLst/>
          </a:prstGeom>
          <a:gradFill flip="none" rotWithShape="1">
            <a:gsLst>
              <a:gs pos="0">
                <a:schemeClr val="bg1"/>
              </a:gs>
              <a:gs pos="57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2" name="椭圆 131"/>
          <p:cNvSpPr/>
          <p:nvPr/>
        </p:nvSpPr>
        <p:spPr>
          <a:xfrm>
            <a:off x="1077718" y="4699018"/>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3" name="椭圆 132"/>
          <p:cNvSpPr/>
          <p:nvPr/>
        </p:nvSpPr>
        <p:spPr>
          <a:xfrm>
            <a:off x="4775135" y="469256"/>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4" name="椭圆 133"/>
          <p:cNvSpPr/>
          <p:nvPr/>
        </p:nvSpPr>
        <p:spPr>
          <a:xfrm>
            <a:off x="455401" y="-1764747"/>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5" name="椭圆 134"/>
          <p:cNvSpPr/>
          <p:nvPr/>
        </p:nvSpPr>
        <p:spPr>
          <a:xfrm>
            <a:off x="4216317" y="-1072070"/>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6" name="椭圆 135"/>
          <p:cNvSpPr/>
          <p:nvPr/>
        </p:nvSpPr>
        <p:spPr>
          <a:xfrm>
            <a:off x="4988975" y="2095947"/>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7" name="椭圆 136"/>
          <p:cNvSpPr/>
          <p:nvPr/>
        </p:nvSpPr>
        <p:spPr>
          <a:xfrm>
            <a:off x="6059382" y="2154940"/>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8" name="椭圆 137"/>
          <p:cNvSpPr/>
          <p:nvPr/>
        </p:nvSpPr>
        <p:spPr>
          <a:xfrm>
            <a:off x="6898791" y="107714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9" name="椭圆 138"/>
          <p:cNvSpPr/>
          <p:nvPr/>
        </p:nvSpPr>
        <p:spPr>
          <a:xfrm>
            <a:off x="8536610" y="73351"/>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40" name="椭圆 139"/>
          <p:cNvSpPr/>
          <p:nvPr/>
        </p:nvSpPr>
        <p:spPr>
          <a:xfrm>
            <a:off x="8714479" y="1234357"/>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44" name="椭圆 143"/>
          <p:cNvSpPr/>
          <p:nvPr/>
        </p:nvSpPr>
        <p:spPr>
          <a:xfrm>
            <a:off x="6997251" y="-68448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45" name="椭圆 144"/>
          <p:cNvSpPr/>
          <p:nvPr/>
        </p:nvSpPr>
        <p:spPr>
          <a:xfrm>
            <a:off x="10126429" y="561661"/>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47" name="椭圆 146"/>
          <p:cNvSpPr/>
          <p:nvPr/>
        </p:nvSpPr>
        <p:spPr>
          <a:xfrm>
            <a:off x="11650762" y="52405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48" name="椭圆 147"/>
          <p:cNvSpPr/>
          <p:nvPr/>
        </p:nvSpPr>
        <p:spPr>
          <a:xfrm>
            <a:off x="12005815" y="1521412"/>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50" name="椭圆 149"/>
          <p:cNvSpPr/>
          <p:nvPr/>
        </p:nvSpPr>
        <p:spPr>
          <a:xfrm>
            <a:off x="10518714" y="-715648"/>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74" name="椭圆 173"/>
          <p:cNvSpPr/>
          <p:nvPr/>
        </p:nvSpPr>
        <p:spPr>
          <a:xfrm>
            <a:off x="5641999" y="4316365"/>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83" name="椭圆 182"/>
          <p:cNvSpPr/>
          <p:nvPr/>
        </p:nvSpPr>
        <p:spPr>
          <a:xfrm>
            <a:off x="12475802" y="-38002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cxnSp>
        <p:nvCxnSpPr>
          <p:cNvPr id="62" name="直接连接符 61"/>
          <p:cNvCxnSpPr>
            <a:stCxn id="134" idx="5"/>
            <a:endCxn id="129" idx="0"/>
          </p:cNvCxnSpPr>
          <p:nvPr/>
        </p:nvCxnSpPr>
        <p:spPr>
          <a:xfrm>
            <a:off x="708777" y="-1510924"/>
            <a:ext cx="875619" cy="253819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131" idx="4"/>
            <a:endCxn id="129" idx="0"/>
          </p:cNvCxnSpPr>
          <p:nvPr/>
        </p:nvCxnSpPr>
        <p:spPr>
          <a:xfrm>
            <a:off x="1584395" y="-260533"/>
            <a:ext cx="1" cy="1287808"/>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130" idx="3"/>
          </p:cNvCxnSpPr>
          <p:nvPr/>
        </p:nvCxnSpPr>
        <p:spPr>
          <a:xfrm flipH="1">
            <a:off x="1584394" y="217155"/>
            <a:ext cx="1313698" cy="789454"/>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29" idx="2"/>
            <a:endCxn id="120" idx="5"/>
          </p:cNvCxnSpPr>
          <p:nvPr/>
        </p:nvCxnSpPr>
        <p:spPr>
          <a:xfrm flipH="1" flipV="1">
            <a:off x="-163117" y="216916"/>
            <a:ext cx="1599088" cy="95904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endCxn id="121" idx="7"/>
          </p:cNvCxnSpPr>
          <p:nvPr/>
        </p:nvCxnSpPr>
        <p:spPr>
          <a:xfrm flipH="1">
            <a:off x="-33885" y="1185607"/>
            <a:ext cx="1454138" cy="95388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125" idx="2"/>
            <a:endCxn id="121" idx="7"/>
          </p:cNvCxnSpPr>
          <p:nvPr/>
        </p:nvCxnSpPr>
        <p:spPr>
          <a:xfrm flipH="1" flipV="1">
            <a:off x="-33885" y="2139496"/>
            <a:ext cx="1074648" cy="603746"/>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125" idx="0"/>
            <a:endCxn id="129" idx="4"/>
          </p:cNvCxnSpPr>
          <p:nvPr/>
        </p:nvCxnSpPr>
        <p:spPr>
          <a:xfrm flipV="1">
            <a:off x="1238367" y="1324647"/>
            <a:ext cx="346029" cy="122059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125" idx="0"/>
            <a:endCxn id="128" idx="3"/>
          </p:cNvCxnSpPr>
          <p:nvPr/>
        </p:nvCxnSpPr>
        <p:spPr>
          <a:xfrm flipV="1">
            <a:off x="1238367" y="1715222"/>
            <a:ext cx="824368" cy="83002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129" idx="5"/>
            <a:endCxn id="128" idx="2"/>
          </p:cNvCxnSpPr>
          <p:nvPr/>
        </p:nvCxnSpPr>
        <p:spPr>
          <a:xfrm>
            <a:off x="1689347" y="1281098"/>
            <a:ext cx="329915" cy="328987"/>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125" idx="3"/>
            <a:endCxn id="124" idx="0"/>
          </p:cNvCxnSpPr>
          <p:nvPr/>
        </p:nvCxnSpPr>
        <p:spPr>
          <a:xfrm flipH="1">
            <a:off x="603827" y="2883249"/>
            <a:ext cx="494813" cy="131937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121" idx="5"/>
            <a:endCxn id="124" idx="1"/>
          </p:cNvCxnSpPr>
          <p:nvPr/>
        </p:nvCxnSpPr>
        <p:spPr>
          <a:xfrm>
            <a:off x="-33885" y="2349769"/>
            <a:ext cx="555139" cy="188711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124" idx="1"/>
            <a:endCxn id="122" idx="6"/>
          </p:cNvCxnSpPr>
          <p:nvPr/>
        </p:nvCxnSpPr>
        <p:spPr>
          <a:xfrm flipH="1">
            <a:off x="-903878" y="4236882"/>
            <a:ext cx="1425132" cy="199701"/>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124" idx="3"/>
            <a:endCxn id="123" idx="0"/>
          </p:cNvCxnSpPr>
          <p:nvPr/>
        </p:nvCxnSpPr>
        <p:spPr>
          <a:xfrm flipH="1">
            <a:off x="126364" y="4402319"/>
            <a:ext cx="394890" cy="1746111"/>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stCxn id="132" idx="3"/>
            <a:endCxn id="123" idx="0"/>
          </p:cNvCxnSpPr>
          <p:nvPr/>
        </p:nvCxnSpPr>
        <p:spPr>
          <a:xfrm flipH="1">
            <a:off x="126364" y="4898718"/>
            <a:ext cx="985557" cy="1249712"/>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125" idx="4"/>
            <a:endCxn id="132" idx="0"/>
          </p:cNvCxnSpPr>
          <p:nvPr/>
        </p:nvCxnSpPr>
        <p:spPr>
          <a:xfrm flipH="1">
            <a:off x="1194494" y="2941242"/>
            <a:ext cx="43873" cy="1757776"/>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126" idx="2"/>
            <a:endCxn id="124" idx="6"/>
          </p:cNvCxnSpPr>
          <p:nvPr/>
        </p:nvCxnSpPr>
        <p:spPr>
          <a:xfrm flipH="1">
            <a:off x="720602" y="3823716"/>
            <a:ext cx="1822764" cy="49588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126" idx="1"/>
            <a:endCxn id="125" idx="5"/>
          </p:cNvCxnSpPr>
          <p:nvPr/>
        </p:nvCxnSpPr>
        <p:spPr>
          <a:xfrm flipH="1" flipV="1">
            <a:off x="1378094" y="2883249"/>
            <a:ext cx="1208745" cy="83533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126" idx="0"/>
            <a:endCxn id="128" idx="4"/>
          </p:cNvCxnSpPr>
          <p:nvPr/>
        </p:nvCxnSpPr>
        <p:spPr>
          <a:xfrm flipH="1" flipV="1">
            <a:off x="2167687" y="1758771"/>
            <a:ext cx="524104" cy="191625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a:stCxn id="126" idx="7"/>
            <a:endCxn id="127" idx="3"/>
          </p:cNvCxnSpPr>
          <p:nvPr/>
        </p:nvCxnSpPr>
        <p:spPr>
          <a:xfrm flipV="1">
            <a:off x="2796742" y="1990830"/>
            <a:ext cx="906403" cy="172774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127" idx="0"/>
            <a:endCxn id="130" idx="4"/>
          </p:cNvCxnSpPr>
          <p:nvPr/>
        </p:nvCxnSpPr>
        <p:spPr>
          <a:xfrm flipH="1" flipV="1">
            <a:off x="3037819" y="275134"/>
            <a:ext cx="805053" cy="137777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133" idx="2"/>
            <a:endCxn id="128" idx="6"/>
          </p:cNvCxnSpPr>
          <p:nvPr/>
        </p:nvCxnSpPr>
        <p:spPr>
          <a:xfrm flipH="1">
            <a:off x="2316111" y="617942"/>
            <a:ext cx="2459024" cy="99214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127" idx="2"/>
            <a:endCxn id="129" idx="6"/>
          </p:cNvCxnSpPr>
          <p:nvPr/>
        </p:nvCxnSpPr>
        <p:spPr>
          <a:xfrm flipH="1" flipV="1">
            <a:off x="1732820" y="1175961"/>
            <a:ext cx="1912448" cy="674896"/>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a:stCxn id="132" idx="7"/>
            <a:endCxn id="126" idx="3"/>
          </p:cNvCxnSpPr>
          <p:nvPr/>
        </p:nvCxnSpPr>
        <p:spPr>
          <a:xfrm flipV="1">
            <a:off x="1277066" y="3928852"/>
            <a:ext cx="1309773" cy="80442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127" idx="7"/>
            <a:endCxn id="133" idx="3"/>
          </p:cNvCxnSpPr>
          <p:nvPr/>
        </p:nvCxnSpPr>
        <p:spPr>
          <a:xfrm flipV="1">
            <a:off x="3982599" y="723078"/>
            <a:ext cx="836009" cy="98780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130" idx="7"/>
            <a:endCxn id="135" idx="3"/>
          </p:cNvCxnSpPr>
          <p:nvPr/>
        </p:nvCxnSpPr>
        <p:spPr>
          <a:xfrm flipV="1">
            <a:off x="3177546" y="-818247"/>
            <a:ext cx="1082244" cy="75545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131" idx="5"/>
            <a:endCxn id="130" idx="2"/>
          </p:cNvCxnSpPr>
          <p:nvPr/>
        </p:nvCxnSpPr>
        <p:spPr>
          <a:xfrm>
            <a:off x="1689346" y="-304082"/>
            <a:ext cx="1150869" cy="381264"/>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a:stCxn id="130" idx="6"/>
            <a:endCxn id="133" idx="2"/>
          </p:cNvCxnSpPr>
          <p:nvPr/>
        </p:nvCxnSpPr>
        <p:spPr>
          <a:xfrm>
            <a:off x="3235423" y="77182"/>
            <a:ext cx="1539712" cy="54076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a:stCxn id="135" idx="4"/>
            <a:endCxn id="133" idx="1"/>
          </p:cNvCxnSpPr>
          <p:nvPr/>
        </p:nvCxnSpPr>
        <p:spPr>
          <a:xfrm>
            <a:off x="4364742" y="-774698"/>
            <a:ext cx="453866" cy="128750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a:stCxn id="127" idx="6"/>
            <a:endCxn id="136" idx="2"/>
          </p:cNvCxnSpPr>
          <p:nvPr/>
        </p:nvCxnSpPr>
        <p:spPr>
          <a:xfrm>
            <a:off x="4040476" y="1850857"/>
            <a:ext cx="948499" cy="362072"/>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136" idx="6"/>
            <a:endCxn id="137" idx="3"/>
          </p:cNvCxnSpPr>
          <p:nvPr/>
        </p:nvCxnSpPr>
        <p:spPr>
          <a:xfrm>
            <a:off x="5222526" y="2212929"/>
            <a:ext cx="871059" cy="141711"/>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stCxn id="126" idx="6"/>
            <a:endCxn id="136" idx="3"/>
          </p:cNvCxnSpPr>
          <p:nvPr/>
        </p:nvCxnSpPr>
        <p:spPr>
          <a:xfrm flipV="1">
            <a:off x="2840215" y="2295647"/>
            <a:ext cx="2182963" cy="152806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33" idx="5"/>
            <a:endCxn id="137" idx="1"/>
          </p:cNvCxnSpPr>
          <p:nvPr/>
        </p:nvCxnSpPr>
        <p:spPr>
          <a:xfrm>
            <a:off x="5028511" y="723078"/>
            <a:ext cx="1065074" cy="146612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38" idx="3"/>
            <a:endCxn id="137" idx="7"/>
          </p:cNvCxnSpPr>
          <p:nvPr/>
        </p:nvCxnSpPr>
        <p:spPr>
          <a:xfrm flipH="1">
            <a:off x="6258730" y="1330964"/>
            <a:ext cx="683534" cy="85823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4" idx="4"/>
            <a:endCxn id="138" idx="0"/>
          </p:cNvCxnSpPr>
          <p:nvPr/>
        </p:nvCxnSpPr>
        <p:spPr>
          <a:xfrm flipH="1">
            <a:off x="7047216" y="-387109"/>
            <a:ext cx="98460" cy="1464251"/>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33" idx="6"/>
          </p:cNvCxnSpPr>
          <p:nvPr/>
        </p:nvCxnSpPr>
        <p:spPr>
          <a:xfrm flipV="1">
            <a:off x="5071984" y="269556"/>
            <a:ext cx="3441972" cy="348386"/>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3" idx="7"/>
            <a:endCxn id="144" idx="3"/>
          </p:cNvCxnSpPr>
          <p:nvPr/>
        </p:nvCxnSpPr>
        <p:spPr>
          <a:xfrm flipV="1">
            <a:off x="5028511" y="-430658"/>
            <a:ext cx="2012213" cy="94346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8" idx="6"/>
            <a:endCxn id="140" idx="2"/>
          </p:cNvCxnSpPr>
          <p:nvPr/>
        </p:nvCxnSpPr>
        <p:spPr>
          <a:xfrm>
            <a:off x="7195640" y="1225828"/>
            <a:ext cx="1518839" cy="15721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5" idx="5"/>
            <a:endCxn id="140" idx="1"/>
          </p:cNvCxnSpPr>
          <p:nvPr/>
        </p:nvCxnSpPr>
        <p:spPr>
          <a:xfrm>
            <a:off x="4469693" y="-818247"/>
            <a:ext cx="4288259" cy="209615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40" idx="6"/>
            <a:endCxn id="145" idx="3"/>
          </p:cNvCxnSpPr>
          <p:nvPr/>
        </p:nvCxnSpPr>
        <p:spPr>
          <a:xfrm flipV="1">
            <a:off x="9011328" y="761361"/>
            <a:ext cx="1149304" cy="621682"/>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9" idx="6"/>
            <a:endCxn id="150" idx="3"/>
          </p:cNvCxnSpPr>
          <p:nvPr/>
        </p:nvCxnSpPr>
        <p:spPr>
          <a:xfrm flipV="1">
            <a:off x="8931818" y="-461826"/>
            <a:ext cx="1630369" cy="73313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5" idx="7"/>
            <a:endCxn id="150" idx="4"/>
          </p:cNvCxnSpPr>
          <p:nvPr/>
        </p:nvCxnSpPr>
        <p:spPr>
          <a:xfrm flipV="1">
            <a:off x="10325777" y="-418277"/>
            <a:ext cx="341362" cy="1014201"/>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40" idx="7"/>
            <a:endCxn id="150" idx="4"/>
          </p:cNvCxnSpPr>
          <p:nvPr/>
        </p:nvCxnSpPr>
        <p:spPr>
          <a:xfrm flipV="1">
            <a:off x="8967855" y="-418277"/>
            <a:ext cx="1699284" cy="169618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47" idx="2"/>
            <a:endCxn id="139" idx="6"/>
          </p:cNvCxnSpPr>
          <p:nvPr/>
        </p:nvCxnSpPr>
        <p:spPr>
          <a:xfrm flipH="1" flipV="1">
            <a:off x="8931818" y="271304"/>
            <a:ext cx="2718944" cy="401432"/>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a:stCxn id="148" idx="1"/>
            <a:endCxn id="150" idx="5"/>
          </p:cNvCxnSpPr>
          <p:nvPr/>
        </p:nvCxnSpPr>
        <p:spPr>
          <a:xfrm flipH="1" flipV="1">
            <a:off x="10772090" y="-461826"/>
            <a:ext cx="1291602" cy="2041217"/>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148" idx="1"/>
            <a:endCxn id="145" idx="6"/>
          </p:cNvCxnSpPr>
          <p:nvPr/>
        </p:nvCxnSpPr>
        <p:spPr>
          <a:xfrm flipH="1" flipV="1">
            <a:off x="10359980" y="678643"/>
            <a:ext cx="1703712" cy="900748"/>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stCxn id="148" idx="1"/>
            <a:endCxn id="147" idx="5"/>
          </p:cNvCxnSpPr>
          <p:nvPr/>
        </p:nvCxnSpPr>
        <p:spPr>
          <a:xfrm flipH="1" flipV="1">
            <a:off x="11904138" y="777872"/>
            <a:ext cx="159554" cy="80151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a:stCxn id="139" idx="1"/>
            <a:endCxn id="144" idx="5"/>
          </p:cNvCxnSpPr>
          <p:nvPr/>
        </p:nvCxnSpPr>
        <p:spPr>
          <a:xfrm flipH="1" flipV="1">
            <a:off x="7250627" y="-430658"/>
            <a:ext cx="1343860" cy="561988"/>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a:stCxn id="174" idx="0"/>
            <a:endCxn id="137" idx="4"/>
          </p:cNvCxnSpPr>
          <p:nvPr/>
        </p:nvCxnSpPr>
        <p:spPr>
          <a:xfrm flipV="1">
            <a:off x="5790424" y="2388903"/>
            <a:ext cx="385734" cy="1927462"/>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a:stCxn id="126" idx="5"/>
            <a:endCxn id="174" idx="2"/>
          </p:cNvCxnSpPr>
          <p:nvPr/>
        </p:nvCxnSpPr>
        <p:spPr>
          <a:xfrm>
            <a:off x="2796742" y="3928852"/>
            <a:ext cx="2845257" cy="53619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stCxn id="133" idx="5"/>
            <a:endCxn id="138" idx="2"/>
          </p:cNvCxnSpPr>
          <p:nvPr/>
        </p:nvCxnSpPr>
        <p:spPr>
          <a:xfrm>
            <a:off x="5028511" y="723078"/>
            <a:ext cx="1870280" cy="50275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a:stCxn id="183" idx="3"/>
            <a:endCxn id="147" idx="7"/>
          </p:cNvCxnSpPr>
          <p:nvPr/>
        </p:nvCxnSpPr>
        <p:spPr>
          <a:xfrm flipH="1">
            <a:off x="11904138" y="-126198"/>
            <a:ext cx="615137" cy="693797"/>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151" name="文本框 150"/>
          <p:cNvSpPr txBox="1"/>
          <p:nvPr/>
        </p:nvSpPr>
        <p:spPr>
          <a:xfrm>
            <a:off x="3026036" y="2974729"/>
            <a:ext cx="2147299" cy="1015663"/>
          </a:xfrm>
          <a:prstGeom prst="rect">
            <a:avLst/>
          </a:prstGeom>
          <a:noFill/>
        </p:spPr>
        <p:txBody>
          <a:bodyPr wrap="square" rtlCol="0">
            <a:spAutoFit/>
          </a:bodyPr>
          <a:lstStyle/>
          <a:p>
            <a:pPr algn="ctr"/>
            <a:r>
              <a:rPr lang="zh-CN" altLang="en-US" sz="6000" b="1" dirty="0">
                <a:solidFill>
                  <a:schemeClr val="bg1"/>
                </a:solidFill>
                <a:ea typeface="微软雅黑" panose="020B0503020204020204" pitchFamily="34" charset="-122"/>
              </a:rPr>
              <a:t>目  录</a:t>
            </a:r>
          </a:p>
        </p:txBody>
      </p:sp>
      <p:sp>
        <p:nvSpPr>
          <p:cNvPr id="153" name="椭圆 152"/>
          <p:cNvSpPr/>
          <p:nvPr/>
        </p:nvSpPr>
        <p:spPr>
          <a:xfrm>
            <a:off x="7005676" y="2780598"/>
            <a:ext cx="582756" cy="582756"/>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54" name="椭圆 153"/>
          <p:cNvSpPr/>
          <p:nvPr/>
        </p:nvSpPr>
        <p:spPr>
          <a:xfrm>
            <a:off x="7005676" y="3591873"/>
            <a:ext cx="582756" cy="582756"/>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57" name="椭圆 156"/>
          <p:cNvSpPr/>
          <p:nvPr/>
        </p:nvSpPr>
        <p:spPr>
          <a:xfrm>
            <a:off x="7005676" y="4403148"/>
            <a:ext cx="582756" cy="582756"/>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60" name="椭圆 159"/>
          <p:cNvSpPr/>
          <p:nvPr/>
        </p:nvSpPr>
        <p:spPr>
          <a:xfrm>
            <a:off x="7005676" y="5214423"/>
            <a:ext cx="582756" cy="582756"/>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27" name="组合 26"/>
          <p:cNvGrpSpPr/>
          <p:nvPr/>
        </p:nvGrpSpPr>
        <p:grpSpPr>
          <a:xfrm>
            <a:off x="8101916" y="2804056"/>
            <a:ext cx="3275330" cy="495300"/>
            <a:chOff x="8858444" y="2013481"/>
            <a:chExt cx="2357190" cy="495300"/>
          </a:xfrm>
        </p:grpSpPr>
        <p:sp>
          <p:nvSpPr>
            <p:cNvPr id="164" name="矩形 163"/>
            <p:cNvSpPr/>
            <p:nvPr/>
          </p:nvSpPr>
          <p:spPr>
            <a:xfrm>
              <a:off x="8858444" y="2013481"/>
              <a:ext cx="2357190" cy="495300"/>
            </a:xfrm>
            <a:prstGeom prst="rect">
              <a:avLst/>
            </a:prstGeom>
            <a:solidFill>
              <a:schemeClr val="bg1">
                <a:alpha val="2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ea typeface="微软雅黑" panose="020B0503020204020204" pitchFamily="34" charset="-122"/>
              </a:endParaRPr>
            </a:p>
          </p:txBody>
        </p:sp>
        <p:sp>
          <p:nvSpPr>
            <p:cNvPr id="165" name="文本框 164"/>
            <p:cNvSpPr txBox="1"/>
            <p:nvPr/>
          </p:nvSpPr>
          <p:spPr>
            <a:xfrm>
              <a:off x="8870158" y="2038139"/>
              <a:ext cx="2345474" cy="461665"/>
            </a:xfrm>
            <a:prstGeom prst="rect">
              <a:avLst/>
            </a:prstGeom>
            <a:noFill/>
            <a:ln>
              <a:noFill/>
            </a:ln>
          </p:spPr>
          <p:txBody>
            <a:bodyPr wrap="square" rtlCol="0">
              <a:spAutoFit/>
            </a:bodyPr>
            <a:lstStyle/>
            <a:p>
              <a:r>
                <a:rPr lang="en-US" altLang="zh-CN" sz="2400" b="1" dirty="0">
                  <a:solidFill>
                    <a:schemeClr val="bg1"/>
                  </a:solidFill>
                  <a:ea typeface="微软雅黑" panose="020B0503020204020204" pitchFamily="34" charset="-122"/>
                </a:rPr>
                <a:t>1.</a:t>
              </a:r>
              <a:r>
                <a:rPr lang="zh-CN" altLang="en-US" sz="2400" b="1" dirty="0">
                  <a:solidFill>
                    <a:schemeClr val="bg1"/>
                  </a:solidFill>
                  <a:ea typeface="微软雅黑" panose="020B0503020204020204" pitchFamily="34" charset="-122"/>
                </a:rPr>
                <a:t>设计背景与需求分析</a:t>
              </a:r>
            </a:p>
          </p:txBody>
        </p:sp>
      </p:grpSp>
      <p:grpSp>
        <p:nvGrpSpPr>
          <p:cNvPr id="26" name="组合 25"/>
          <p:cNvGrpSpPr/>
          <p:nvPr/>
        </p:nvGrpSpPr>
        <p:grpSpPr>
          <a:xfrm>
            <a:off x="8101916" y="3621246"/>
            <a:ext cx="3275328" cy="495300"/>
            <a:chOff x="8859539" y="2817720"/>
            <a:chExt cx="2357190" cy="495300"/>
          </a:xfrm>
        </p:grpSpPr>
        <p:sp>
          <p:nvSpPr>
            <p:cNvPr id="166" name="矩形 165"/>
            <p:cNvSpPr/>
            <p:nvPr/>
          </p:nvSpPr>
          <p:spPr>
            <a:xfrm>
              <a:off x="8859539" y="2817720"/>
              <a:ext cx="2357190" cy="495300"/>
            </a:xfrm>
            <a:prstGeom prst="rect">
              <a:avLst/>
            </a:prstGeom>
            <a:solidFill>
              <a:schemeClr val="bg1">
                <a:alpha val="2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ea typeface="微软雅黑" panose="020B0503020204020204" pitchFamily="34" charset="-122"/>
              </a:endParaRPr>
            </a:p>
          </p:txBody>
        </p:sp>
        <p:sp>
          <p:nvSpPr>
            <p:cNvPr id="167" name="文本框 166"/>
            <p:cNvSpPr txBox="1"/>
            <p:nvPr/>
          </p:nvSpPr>
          <p:spPr>
            <a:xfrm>
              <a:off x="8871254" y="2842377"/>
              <a:ext cx="2345474" cy="461665"/>
            </a:xfrm>
            <a:prstGeom prst="rect">
              <a:avLst/>
            </a:prstGeom>
            <a:noFill/>
            <a:ln>
              <a:noFill/>
            </a:ln>
          </p:spPr>
          <p:txBody>
            <a:bodyPr wrap="square" rtlCol="0">
              <a:spAutoFit/>
            </a:bodyPr>
            <a:lstStyle/>
            <a:p>
              <a:r>
                <a:rPr lang="zh-CN" altLang="en-US" sz="2400" b="1" dirty="0">
                  <a:solidFill>
                    <a:schemeClr val="bg1"/>
                  </a:solidFill>
                  <a:ea typeface="微软雅黑" panose="020B0503020204020204" pitchFamily="34" charset="-122"/>
                </a:rPr>
                <a:t>2</a:t>
              </a:r>
              <a:r>
                <a:rPr lang="en-US" altLang="zh-CN" sz="2400" b="1" dirty="0">
                  <a:solidFill>
                    <a:schemeClr val="bg1"/>
                  </a:solidFill>
                  <a:ea typeface="微软雅黑" panose="020B0503020204020204" pitchFamily="34" charset="-122"/>
                </a:rPr>
                <a:t>.</a:t>
              </a:r>
              <a:r>
                <a:rPr lang="zh-CN" altLang="en-US" sz="2400" b="1" dirty="0">
                  <a:solidFill>
                    <a:schemeClr val="bg1"/>
                  </a:solidFill>
                  <a:ea typeface="微软雅黑" panose="020B0503020204020204" pitchFamily="34" charset="-122"/>
                </a:rPr>
                <a:t>主要功能</a:t>
              </a:r>
            </a:p>
          </p:txBody>
        </p:sp>
      </p:grpSp>
      <p:grpSp>
        <p:nvGrpSpPr>
          <p:cNvPr id="25" name="组合 24"/>
          <p:cNvGrpSpPr/>
          <p:nvPr/>
        </p:nvGrpSpPr>
        <p:grpSpPr>
          <a:xfrm>
            <a:off x="8101915" y="4438436"/>
            <a:ext cx="3275327" cy="495300"/>
            <a:chOff x="8858444" y="3567629"/>
            <a:chExt cx="2357190" cy="495300"/>
          </a:xfrm>
        </p:grpSpPr>
        <p:sp>
          <p:nvSpPr>
            <p:cNvPr id="168" name="矩形 167"/>
            <p:cNvSpPr/>
            <p:nvPr/>
          </p:nvSpPr>
          <p:spPr>
            <a:xfrm>
              <a:off x="8858444" y="3567629"/>
              <a:ext cx="2357190" cy="495300"/>
            </a:xfrm>
            <a:prstGeom prst="rect">
              <a:avLst/>
            </a:prstGeom>
            <a:solidFill>
              <a:schemeClr val="bg1">
                <a:alpha val="2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ea typeface="微软雅黑" panose="020B0503020204020204" pitchFamily="34" charset="-122"/>
              </a:endParaRPr>
            </a:p>
          </p:txBody>
        </p:sp>
        <p:sp>
          <p:nvSpPr>
            <p:cNvPr id="169" name="文本框 168"/>
            <p:cNvSpPr txBox="1"/>
            <p:nvPr/>
          </p:nvSpPr>
          <p:spPr>
            <a:xfrm>
              <a:off x="8870158" y="3592287"/>
              <a:ext cx="2345474" cy="461665"/>
            </a:xfrm>
            <a:prstGeom prst="rect">
              <a:avLst/>
            </a:prstGeom>
            <a:noFill/>
            <a:ln>
              <a:noFill/>
            </a:ln>
          </p:spPr>
          <p:txBody>
            <a:bodyPr wrap="square" rtlCol="0">
              <a:spAutoFit/>
            </a:bodyPr>
            <a:lstStyle/>
            <a:p>
              <a:r>
                <a:rPr lang="zh-CN" altLang="en-US" sz="2400" b="1" dirty="0">
                  <a:solidFill>
                    <a:schemeClr val="bg1"/>
                  </a:solidFill>
                  <a:ea typeface="微软雅黑" panose="020B0503020204020204" pitchFamily="34" charset="-122"/>
                </a:rPr>
                <a:t>3</a:t>
              </a:r>
              <a:r>
                <a:rPr lang="en-US" altLang="zh-CN" sz="2400" b="1" dirty="0">
                  <a:solidFill>
                    <a:schemeClr val="bg1"/>
                  </a:solidFill>
                  <a:ea typeface="微软雅黑" panose="020B0503020204020204" pitchFamily="34" charset="-122"/>
                </a:rPr>
                <a:t>.</a:t>
              </a:r>
              <a:r>
                <a:rPr lang="zh-CN" altLang="en-US" sz="2400" b="1" dirty="0">
                  <a:solidFill>
                    <a:schemeClr val="bg1"/>
                  </a:solidFill>
                  <a:ea typeface="微软雅黑" panose="020B0503020204020204" pitchFamily="34" charset="-122"/>
                </a:rPr>
                <a:t>关键技术点分析</a:t>
              </a:r>
            </a:p>
          </p:txBody>
        </p:sp>
      </p:grpSp>
      <p:grpSp>
        <p:nvGrpSpPr>
          <p:cNvPr id="23" name="组合 22"/>
          <p:cNvGrpSpPr/>
          <p:nvPr/>
        </p:nvGrpSpPr>
        <p:grpSpPr>
          <a:xfrm>
            <a:off x="8101916" y="5255626"/>
            <a:ext cx="3275324" cy="495300"/>
            <a:chOff x="8846728" y="4295858"/>
            <a:chExt cx="2357190" cy="495300"/>
          </a:xfrm>
        </p:grpSpPr>
        <p:sp>
          <p:nvSpPr>
            <p:cNvPr id="170" name="矩形 169"/>
            <p:cNvSpPr/>
            <p:nvPr/>
          </p:nvSpPr>
          <p:spPr>
            <a:xfrm>
              <a:off x="8846728" y="4295858"/>
              <a:ext cx="2357190" cy="495300"/>
            </a:xfrm>
            <a:prstGeom prst="rect">
              <a:avLst/>
            </a:prstGeom>
            <a:solidFill>
              <a:schemeClr val="bg1">
                <a:alpha val="2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ea typeface="微软雅黑" panose="020B0503020204020204" pitchFamily="34" charset="-122"/>
              </a:endParaRPr>
            </a:p>
          </p:txBody>
        </p:sp>
        <p:sp>
          <p:nvSpPr>
            <p:cNvPr id="171" name="文本框 170"/>
            <p:cNvSpPr txBox="1"/>
            <p:nvPr/>
          </p:nvSpPr>
          <p:spPr>
            <a:xfrm>
              <a:off x="8858443" y="4320517"/>
              <a:ext cx="2345474" cy="461665"/>
            </a:xfrm>
            <a:prstGeom prst="rect">
              <a:avLst/>
            </a:prstGeom>
            <a:noFill/>
            <a:ln>
              <a:noFill/>
            </a:ln>
          </p:spPr>
          <p:txBody>
            <a:bodyPr wrap="square" rtlCol="0">
              <a:spAutoFit/>
            </a:bodyPr>
            <a:lstStyle/>
            <a:p>
              <a:r>
                <a:rPr lang="zh-CN" altLang="en-US" sz="2400" b="1" dirty="0">
                  <a:solidFill>
                    <a:schemeClr val="bg1"/>
                  </a:solidFill>
                  <a:ea typeface="微软雅黑" panose="020B0503020204020204" pitchFamily="34" charset="-122"/>
                </a:rPr>
                <a:t>4</a:t>
              </a:r>
              <a:r>
                <a:rPr lang="en-US" altLang="zh-CN" sz="2400" b="1" dirty="0">
                  <a:solidFill>
                    <a:schemeClr val="bg1"/>
                  </a:solidFill>
                  <a:ea typeface="微软雅黑" panose="020B0503020204020204" pitchFamily="34" charset="-122"/>
                </a:rPr>
                <a:t>.</a:t>
              </a:r>
              <a:r>
                <a:rPr lang="zh-CN" altLang="en-US" sz="2400" b="1" dirty="0">
                  <a:solidFill>
                    <a:schemeClr val="bg1"/>
                  </a:solidFill>
                  <a:ea typeface="微软雅黑" panose="020B0503020204020204" pitchFamily="34" charset="-122"/>
                </a:rPr>
                <a:t>应用场景与实际意义</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21"/>
                                        </p:tgtEl>
                                        <p:attrNameLst>
                                          <p:attrName>style.visibility</p:attrName>
                                        </p:attrNameLst>
                                      </p:cBhvr>
                                      <p:to>
                                        <p:strVal val="visible"/>
                                      </p:to>
                                    </p:set>
                                    <p:animEffect transition="in" filter="fade">
                                      <p:cBhvr>
                                        <p:cTn id="10" dur="500"/>
                                        <p:tgtEl>
                                          <p:spTgt spid="121"/>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23"/>
                                        </p:tgtEl>
                                        <p:attrNameLst>
                                          <p:attrName>style.visibility</p:attrName>
                                        </p:attrNameLst>
                                      </p:cBhvr>
                                      <p:to>
                                        <p:strVal val="visible"/>
                                      </p:to>
                                    </p:set>
                                    <p:animEffect transition="in" filter="fade">
                                      <p:cBhvr>
                                        <p:cTn id="16" dur="500"/>
                                        <p:tgtEl>
                                          <p:spTgt spid="123"/>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par>
                                <p:cTn id="23" presetID="10" presetClass="entr" presetSubtype="0" fill="hold" grpId="0" nodeType="withEffect">
                                  <p:stCondLst>
                                    <p:cond delay="100"/>
                                  </p:stCondLst>
                                  <p:childTnLst>
                                    <p:set>
                                      <p:cBhvr>
                                        <p:cTn id="24" dur="1" fill="hold">
                                          <p:stCondLst>
                                            <p:cond delay="0"/>
                                          </p:stCondLst>
                                        </p:cTn>
                                        <p:tgtEl>
                                          <p:spTgt spid="126"/>
                                        </p:tgtEl>
                                        <p:attrNameLst>
                                          <p:attrName>style.visibility</p:attrName>
                                        </p:attrNameLst>
                                      </p:cBhvr>
                                      <p:to>
                                        <p:strVal val="visible"/>
                                      </p:to>
                                    </p:set>
                                    <p:animEffect transition="in" filter="fade">
                                      <p:cBhvr>
                                        <p:cTn id="25" dur="500"/>
                                        <p:tgtEl>
                                          <p:spTgt spid="126"/>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127"/>
                                        </p:tgtEl>
                                        <p:attrNameLst>
                                          <p:attrName>style.visibility</p:attrName>
                                        </p:attrNameLst>
                                      </p:cBhvr>
                                      <p:to>
                                        <p:strVal val="visible"/>
                                      </p:to>
                                    </p:set>
                                    <p:animEffect transition="in" filter="fade">
                                      <p:cBhvr>
                                        <p:cTn id="28" dur="500"/>
                                        <p:tgtEl>
                                          <p:spTgt spid="127"/>
                                        </p:tgtEl>
                                      </p:cBhvr>
                                    </p:animEffect>
                                  </p:childTnLst>
                                </p:cTn>
                              </p:par>
                              <p:par>
                                <p:cTn id="29" presetID="10" presetClass="entr" presetSubtype="0" fill="hold" grpId="0" nodeType="withEffect">
                                  <p:stCondLst>
                                    <p:cond delay="100"/>
                                  </p:stCondLst>
                                  <p:childTnLst>
                                    <p:set>
                                      <p:cBhvr>
                                        <p:cTn id="30" dur="1" fill="hold">
                                          <p:stCondLst>
                                            <p:cond delay="0"/>
                                          </p:stCondLst>
                                        </p:cTn>
                                        <p:tgtEl>
                                          <p:spTgt spid="128"/>
                                        </p:tgtEl>
                                        <p:attrNameLst>
                                          <p:attrName>style.visibility</p:attrName>
                                        </p:attrNameLst>
                                      </p:cBhvr>
                                      <p:to>
                                        <p:strVal val="visible"/>
                                      </p:to>
                                    </p:set>
                                    <p:animEffect transition="in" filter="fade">
                                      <p:cBhvr>
                                        <p:cTn id="31" dur="500"/>
                                        <p:tgtEl>
                                          <p:spTgt spid="1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9"/>
                                        </p:tgtEl>
                                        <p:attrNameLst>
                                          <p:attrName>style.visibility</p:attrName>
                                        </p:attrNameLst>
                                      </p:cBhvr>
                                      <p:to>
                                        <p:strVal val="visible"/>
                                      </p:to>
                                    </p:set>
                                    <p:animEffect transition="in" filter="fade">
                                      <p:cBhvr>
                                        <p:cTn id="34" dur="500"/>
                                        <p:tgtEl>
                                          <p:spTgt spid="129"/>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130"/>
                                        </p:tgtEl>
                                        <p:attrNameLst>
                                          <p:attrName>style.visibility</p:attrName>
                                        </p:attrNameLst>
                                      </p:cBhvr>
                                      <p:to>
                                        <p:strVal val="visible"/>
                                      </p:to>
                                    </p:set>
                                    <p:animEffect transition="in" filter="fade">
                                      <p:cBhvr>
                                        <p:cTn id="37" dur="500"/>
                                        <p:tgtEl>
                                          <p:spTgt spid="130"/>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131"/>
                                        </p:tgtEl>
                                        <p:attrNameLst>
                                          <p:attrName>style.visibility</p:attrName>
                                        </p:attrNameLst>
                                      </p:cBhvr>
                                      <p:to>
                                        <p:strVal val="visible"/>
                                      </p:to>
                                    </p:set>
                                    <p:animEffect transition="in" filter="fade">
                                      <p:cBhvr>
                                        <p:cTn id="40" dur="500"/>
                                        <p:tgtEl>
                                          <p:spTgt spid="1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
                                        </p:tgtEl>
                                        <p:attrNameLst>
                                          <p:attrName>style.visibility</p:attrName>
                                        </p:attrNameLst>
                                      </p:cBhvr>
                                      <p:to>
                                        <p:strVal val="visible"/>
                                      </p:to>
                                    </p:set>
                                    <p:animEffect transition="in" filter="fade">
                                      <p:cBhvr>
                                        <p:cTn id="43" dur="500"/>
                                        <p:tgtEl>
                                          <p:spTgt spid="132"/>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33"/>
                                        </p:tgtEl>
                                        <p:attrNameLst>
                                          <p:attrName>style.visibility</p:attrName>
                                        </p:attrNameLst>
                                      </p:cBhvr>
                                      <p:to>
                                        <p:strVal val="visible"/>
                                      </p:to>
                                    </p:set>
                                    <p:animEffect transition="in" filter="fade">
                                      <p:cBhvr>
                                        <p:cTn id="46" dur="500"/>
                                        <p:tgtEl>
                                          <p:spTgt spid="133"/>
                                        </p:tgtEl>
                                      </p:cBhvr>
                                    </p:animEffect>
                                  </p:childTnLst>
                                </p:cTn>
                              </p:par>
                              <p:par>
                                <p:cTn id="47" presetID="10" presetClass="entr" presetSubtype="0" fill="hold" grpId="0" nodeType="withEffect">
                                  <p:stCondLst>
                                    <p:cond delay="100"/>
                                  </p:stCondLst>
                                  <p:childTnLst>
                                    <p:set>
                                      <p:cBhvr>
                                        <p:cTn id="48" dur="1" fill="hold">
                                          <p:stCondLst>
                                            <p:cond delay="0"/>
                                          </p:stCondLst>
                                        </p:cTn>
                                        <p:tgtEl>
                                          <p:spTgt spid="134"/>
                                        </p:tgtEl>
                                        <p:attrNameLst>
                                          <p:attrName>style.visibility</p:attrName>
                                        </p:attrNameLst>
                                      </p:cBhvr>
                                      <p:to>
                                        <p:strVal val="visible"/>
                                      </p:to>
                                    </p:set>
                                    <p:animEffect transition="in" filter="fade">
                                      <p:cBhvr>
                                        <p:cTn id="49" dur="500"/>
                                        <p:tgtEl>
                                          <p:spTgt spid="1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5"/>
                                        </p:tgtEl>
                                        <p:attrNameLst>
                                          <p:attrName>style.visibility</p:attrName>
                                        </p:attrNameLst>
                                      </p:cBhvr>
                                      <p:to>
                                        <p:strVal val="visible"/>
                                      </p:to>
                                    </p:set>
                                    <p:animEffect transition="in" filter="fade">
                                      <p:cBhvr>
                                        <p:cTn id="52" dur="500"/>
                                        <p:tgtEl>
                                          <p:spTgt spid="135"/>
                                        </p:tgtEl>
                                      </p:cBhvr>
                                    </p:animEffect>
                                  </p:childTnLst>
                                </p:cTn>
                              </p:par>
                              <p:par>
                                <p:cTn id="53" presetID="10" presetClass="entr" presetSubtype="0" fill="hold" grpId="0" nodeType="withEffect">
                                  <p:stCondLst>
                                    <p:cond delay="100"/>
                                  </p:stCondLst>
                                  <p:childTnLst>
                                    <p:set>
                                      <p:cBhvr>
                                        <p:cTn id="54" dur="1" fill="hold">
                                          <p:stCondLst>
                                            <p:cond delay="0"/>
                                          </p:stCondLst>
                                        </p:cTn>
                                        <p:tgtEl>
                                          <p:spTgt spid="136"/>
                                        </p:tgtEl>
                                        <p:attrNameLst>
                                          <p:attrName>style.visibility</p:attrName>
                                        </p:attrNameLst>
                                      </p:cBhvr>
                                      <p:to>
                                        <p:strVal val="visible"/>
                                      </p:to>
                                    </p:set>
                                    <p:animEffect transition="in" filter="fade">
                                      <p:cBhvr>
                                        <p:cTn id="55" dur="500"/>
                                        <p:tgtEl>
                                          <p:spTgt spid="136"/>
                                        </p:tgtEl>
                                      </p:cBhvr>
                                    </p:animEffect>
                                  </p:childTnLst>
                                </p:cTn>
                              </p:par>
                              <p:par>
                                <p:cTn id="56" presetID="10" presetClass="entr" presetSubtype="0" fill="hold" grpId="0" nodeType="withEffect">
                                  <p:stCondLst>
                                    <p:cond delay="300"/>
                                  </p:stCondLst>
                                  <p:childTnLst>
                                    <p:set>
                                      <p:cBhvr>
                                        <p:cTn id="57" dur="1" fill="hold">
                                          <p:stCondLst>
                                            <p:cond delay="0"/>
                                          </p:stCondLst>
                                        </p:cTn>
                                        <p:tgtEl>
                                          <p:spTgt spid="137"/>
                                        </p:tgtEl>
                                        <p:attrNameLst>
                                          <p:attrName>style.visibility</p:attrName>
                                        </p:attrNameLst>
                                      </p:cBhvr>
                                      <p:to>
                                        <p:strVal val="visible"/>
                                      </p:to>
                                    </p:set>
                                    <p:animEffect transition="in" filter="fade">
                                      <p:cBhvr>
                                        <p:cTn id="58" dur="500"/>
                                        <p:tgtEl>
                                          <p:spTgt spid="137"/>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138"/>
                                        </p:tgtEl>
                                        <p:attrNameLst>
                                          <p:attrName>style.visibility</p:attrName>
                                        </p:attrNameLst>
                                      </p:cBhvr>
                                      <p:to>
                                        <p:strVal val="visible"/>
                                      </p:to>
                                    </p:set>
                                    <p:animEffect transition="in" filter="fade">
                                      <p:cBhvr>
                                        <p:cTn id="61" dur="500"/>
                                        <p:tgtEl>
                                          <p:spTgt spid="1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9"/>
                                        </p:tgtEl>
                                        <p:attrNameLst>
                                          <p:attrName>style.visibility</p:attrName>
                                        </p:attrNameLst>
                                      </p:cBhvr>
                                      <p:to>
                                        <p:strVal val="visible"/>
                                      </p:to>
                                    </p:set>
                                    <p:animEffect transition="in" filter="fade">
                                      <p:cBhvr>
                                        <p:cTn id="64" dur="500"/>
                                        <p:tgtEl>
                                          <p:spTgt spid="139"/>
                                        </p:tgtEl>
                                      </p:cBhvr>
                                    </p:animEffect>
                                  </p:childTnLst>
                                </p:cTn>
                              </p:par>
                              <p:par>
                                <p:cTn id="65" presetID="10" presetClass="entr" presetSubtype="0" fill="hold" grpId="0" nodeType="withEffect">
                                  <p:stCondLst>
                                    <p:cond delay="20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500"/>
                                        <p:tgtEl>
                                          <p:spTgt spid="140"/>
                                        </p:tgtEl>
                                      </p:cBhvr>
                                    </p:animEffect>
                                  </p:childTnLst>
                                </p:cTn>
                              </p:par>
                              <p:par>
                                <p:cTn id="68" presetID="10" presetClass="entr" presetSubtype="0" fill="hold" grpId="0" nodeType="withEffect">
                                  <p:stCondLst>
                                    <p:cond delay="100"/>
                                  </p:stCondLst>
                                  <p:childTnLst>
                                    <p:set>
                                      <p:cBhvr>
                                        <p:cTn id="69" dur="1" fill="hold">
                                          <p:stCondLst>
                                            <p:cond delay="0"/>
                                          </p:stCondLst>
                                        </p:cTn>
                                        <p:tgtEl>
                                          <p:spTgt spid="144"/>
                                        </p:tgtEl>
                                        <p:attrNameLst>
                                          <p:attrName>style.visibility</p:attrName>
                                        </p:attrNameLst>
                                      </p:cBhvr>
                                      <p:to>
                                        <p:strVal val="visible"/>
                                      </p:to>
                                    </p:set>
                                    <p:animEffect transition="in" filter="fade">
                                      <p:cBhvr>
                                        <p:cTn id="70" dur="500"/>
                                        <p:tgtEl>
                                          <p:spTgt spid="14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45"/>
                                        </p:tgtEl>
                                        <p:attrNameLst>
                                          <p:attrName>style.visibility</p:attrName>
                                        </p:attrNameLst>
                                      </p:cBhvr>
                                      <p:to>
                                        <p:strVal val="visible"/>
                                      </p:to>
                                    </p:set>
                                    <p:animEffect transition="in" filter="fade">
                                      <p:cBhvr>
                                        <p:cTn id="73" dur="500"/>
                                        <p:tgtEl>
                                          <p:spTgt spid="145"/>
                                        </p:tgtEl>
                                      </p:cBhvr>
                                    </p:animEffect>
                                  </p:childTnLst>
                                </p:cTn>
                              </p:par>
                              <p:par>
                                <p:cTn id="74" presetID="10" presetClass="entr" presetSubtype="0" fill="hold" grpId="0" nodeType="withEffect">
                                  <p:stCondLst>
                                    <p:cond delay="100"/>
                                  </p:stCondLst>
                                  <p:childTnLst>
                                    <p:set>
                                      <p:cBhvr>
                                        <p:cTn id="75" dur="1" fill="hold">
                                          <p:stCondLst>
                                            <p:cond delay="0"/>
                                          </p:stCondLst>
                                        </p:cTn>
                                        <p:tgtEl>
                                          <p:spTgt spid="147"/>
                                        </p:tgtEl>
                                        <p:attrNameLst>
                                          <p:attrName>style.visibility</p:attrName>
                                        </p:attrNameLst>
                                      </p:cBhvr>
                                      <p:to>
                                        <p:strVal val="visible"/>
                                      </p:to>
                                    </p:set>
                                    <p:animEffect transition="in" filter="fade">
                                      <p:cBhvr>
                                        <p:cTn id="76" dur="500"/>
                                        <p:tgtEl>
                                          <p:spTgt spid="147"/>
                                        </p:tgtEl>
                                      </p:cBhvr>
                                    </p:animEffect>
                                  </p:childTnLst>
                                </p:cTn>
                              </p:par>
                              <p:par>
                                <p:cTn id="77" presetID="10" presetClass="entr" presetSubtype="0" fill="hold" grpId="0" nodeType="withEffect">
                                  <p:stCondLst>
                                    <p:cond delay="200"/>
                                  </p:stCondLst>
                                  <p:childTnLst>
                                    <p:set>
                                      <p:cBhvr>
                                        <p:cTn id="78" dur="1" fill="hold">
                                          <p:stCondLst>
                                            <p:cond delay="0"/>
                                          </p:stCondLst>
                                        </p:cTn>
                                        <p:tgtEl>
                                          <p:spTgt spid="148"/>
                                        </p:tgtEl>
                                        <p:attrNameLst>
                                          <p:attrName>style.visibility</p:attrName>
                                        </p:attrNameLst>
                                      </p:cBhvr>
                                      <p:to>
                                        <p:strVal val="visible"/>
                                      </p:to>
                                    </p:set>
                                    <p:animEffect transition="in" filter="fade">
                                      <p:cBhvr>
                                        <p:cTn id="79" dur="500"/>
                                        <p:tgtEl>
                                          <p:spTgt spid="14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50"/>
                                        </p:tgtEl>
                                        <p:attrNameLst>
                                          <p:attrName>style.visibility</p:attrName>
                                        </p:attrNameLst>
                                      </p:cBhvr>
                                      <p:to>
                                        <p:strVal val="visible"/>
                                      </p:to>
                                    </p:set>
                                    <p:animEffect transition="in" filter="fade">
                                      <p:cBhvr>
                                        <p:cTn id="82" dur="500"/>
                                        <p:tgtEl>
                                          <p:spTgt spid="150"/>
                                        </p:tgtEl>
                                      </p:cBhvr>
                                    </p:animEffect>
                                  </p:childTnLst>
                                </p:cTn>
                              </p:par>
                              <p:par>
                                <p:cTn id="83" presetID="10" presetClass="entr" presetSubtype="0" fill="hold" grpId="0" nodeType="withEffect">
                                  <p:stCondLst>
                                    <p:cond delay="200"/>
                                  </p:stCondLst>
                                  <p:childTnLst>
                                    <p:set>
                                      <p:cBhvr>
                                        <p:cTn id="84" dur="1" fill="hold">
                                          <p:stCondLst>
                                            <p:cond delay="0"/>
                                          </p:stCondLst>
                                        </p:cTn>
                                        <p:tgtEl>
                                          <p:spTgt spid="174"/>
                                        </p:tgtEl>
                                        <p:attrNameLst>
                                          <p:attrName>style.visibility</p:attrName>
                                        </p:attrNameLst>
                                      </p:cBhvr>
                                      <p:to>
                                        <p:strVal val="visible"/>
                                      </p:to>
                                    </p:set>
                                    <p:animEffect transition="in" filter="fade">
                                      <p:cBhvr>
                                        <p:cTn id="85" dur="500"/>
                                        <p:tgtEl>
                                          <p:spTgt spid="174"/>
                                        </p:tgtEl>
                                      </p:cBhvr>
                                    </p:animEffect>
                                  </p:childTnLst>
                                </p:cTn>
                              </p:par>
                              <p:par>
                                <p:cTn id="86" presetID="10" presetClass="entr" presetSubtype="0" fill="hold" grpId="0" nodeType="withEffect">
                                  <p:stCondLst>
                                    <p:cond delay="300"/>
                                  </p:stCondLst>
                                  <p:childTnLst>
                                    <p:set>
                                      <p:cBhvr>
                                        <p:cTn id="87" dur="1" fill="hold">
                                          <p:stCondLst>
                                            <p:cond delay="0"/>
                                          </p:stCondLst>
                                        </p:cTn>
                                        <p:tgtEl>
                                          <p:spTgt spid="183"/>
                                        </p:tgtEl>
                                        <p:attrNameLst>
                                          <p:attrName>style.visibility</p:attrName>
                                        </p:attrNameLst>
                                      </p:cBhvr>
                                      <p:to>
                                        <p:strVal val="visible"/>
                                      </p:to>
                                    </p:set>
                                    <p:animEffect transition="in" filter="fade">
                                      <p:cBhvr>
                                        <p:cTn id="88" dur="500"/>
                                        <p:tgtEl>
                                          <p:spTgt spid="183"/>
                                        </p:tgtEl>
                                      </p:cBhvr>
                                    </p:animEffect>
                                  </p:childTnLst>
                                </p:cTn>
                              </p:par>
                            </p:childTnLst>
                          </p:cTn>
                        </p:par>
                        <p:par>
                          <p:cTn id="89" fill="hold" nodeType="afterGroup">
                            <p:stCondLst>
                              <p:cond delay="800"/>
                            </p:stCondLst>
                            <p:childTnLst>
                              <p:par>
                                <p:cTn id="90" presetID="16" presetClass="entr" presetSubtype="21" fill="hold" nodeType="after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barn(inVertical)">
                                      <p:cBhvr>
                                        <p:cTn id="92" dur="500"/>
                                        <p:tgtEl>
                                          <p:spTgt spid="62"/>
                                        </p:tgtEl>
                                      </p:cBhvr>
                                    </p:animEffect>
                                  </p:childTnLst>
                                </p:cTn>
                              </p:par>
                              <p:par>
                                <p:cTn id="93" presetID="16" presetClass="entr" presetSubtype="21" fill="hold" nodeType="withEffect">
                                  <p:stCondLst>
                                    <p:cond delay="300"/>
                                  </p:stCondLst>
                                  <p:childTnLst>
                                    <p:set>
                                      <p:cBhvr>
                                        <p:cTn id="94" dur="1" fill="hold">
                                          <p:stCondLst>
                                            <p:cond delay="0"/>
                                          </p:stCondLst>
                                        </p:cTn>
                                        <p:tgtEl>
                                          <p:spTgt spid="63"/>
                                        </p:tgtEl>
                                        <p:attrNameLst>
                                          <p:attrName>style.visibility</p:attrName>
                                        </p:attrNameLst>
                                      </p:cBhvr>
                                      <p:to>
                                        <p:strVal val="visible"/>
                                      </p:to>
                                    </p:set>
                                    <p:animEffect transition="in" filter="barn(inVertical)">
                                      <p:cBhvr>
                                        <p:cTn id="95" dur="500"/>
                                        <p:tgtEl>
                                          <p:spTgt spid="63"/>
                                        </p:tgtEl>
                                      </p:cBhvr>
                                    </p:animEffect>
                                  </p:childTnLst>
                                </p:cTn>
                              </p:par>
                              <p:par>
                                <p:cTn id="96" presetID="16" presetClass="entr" presetSubtype="21" fill="hold" nodeType="withEffect">
                                  <p:stCondLst>
                                    <p:cond delay="0"/>
                                  </p:stCondLst>
                                  <p:childTnLst>
                                    <p:set>
                                      <p:cBhvr>
                                        <p:cTn id="97" dur="1" fill="hold">
                                          <p:stCondLst>
                                            <p:cond delay="0"/>
                                          </p:stCondLst>
                                        </p:cTn>
                                        <p:tgtEl>
                                          <p:spTgt spid="64"/>
                                        </p:tgtEl>
                                        <p:attrNameLst>
                                          <p:attrName>style.visibility</p:attrName>
                                        </p:attrNameLst>
                                      </p:cBhvr>
                                      <p:to>
                                        <p:strVal val="visible"/>
                                      </p:to>
                                    </p:set>
                                    <p:animEffect transition="in" filter="barn(inVertical)">
                                      <p:cBhvr>
                                        <p:cTn id="98" dur="500"/>
                                        <p:tgtEl>
                                          <p:spTgt spid="64"/>
                                        </p:tgtEl>
                                      </p:cBhvr>
                                    </p:animEffect>
                                  </p:childTnLst>
                                </p:cTn>
                              </p:par>
                              <p:par>
                                <p:cTn id="99" presetID="16" presetClass="entr" presetSubtype="21" fill="hold" nodeType="withEffect">
                                  <p:stCondLst>
                                    <p:cond delay="200"/>
                                  </p:stCondLst>
                                  <p:childTnLst>
                                    <p:set>
                                      <p:cBhvr>
                                        <p:cTn id="100" dur="1" fill="hold">
                                          <p:stCondLst>
                                            <p:cond delay="0"/>
                                          </p:stCondLst>
                                        </p:cTn>
                                        <p:tgtEl>
                                          <p:spTgt spid="65"/>
                                        </p:tgtEl>
                                        <p:attrNameLst>
                                          <p:attrName>style.visibility</p:attrName>
                                        </p:attrNameLst>
                                      </p:cBhvr>
                                      <p:to>
                                        <p:strVal val="visible"/>
                                      </p:to>
                                    </p:set>
                                    <p:animEffect transition="in" filter="barn(inVertical)">
                                      <p:cBhvr>
                                        <p:cTn id="101" dur="500"/>
                                        <p:tgtEl>
                                          <p:spTgt spid="65"/>
                                        </p:tgtEl>
                                      </p:cBhvr>
                                    </p:animEffect>
                                  </p:childTnLst>
                                </p:cTn>
                              </p:par>
                              <p:par>
                                <p:cTn id="102" presetID="16" presetClass="entr" presetSubtype="21" fill="hold" nodeType="withEffect">
                                  <p:stCondLst>
                                    <p:cond delay="300"/>
                                  </p:stCondLst>
                                  <p:childTnLst>
                                    <p:set>
                                      <p:cBhvr>
                                        <p:cTn id="103" dur="1" fill="hold">
                                          <p:stCondLst>
                                            <p:cond delay="0"/>
                                          </p:stCondLst>
                                        </p:cTn>
                                        <p:tgtEl>
                                          <p:spTgt spid="67"/>
                                        </p:tgtEl>
                                        <p:attrNameLst>
                                          <p:attrName>style.visibility</p:attrName>
                                        </p:attrNameLst>
                                      </p:cBhvr>
                                      <p:to>
                                        <p:strVal val="visible"/>
                                      </p:to>
                                    </p:set>
                                    <p:animEffect transition="in" filter="barn(inVertical)">
                                      <p:cBhvr>
                                        <p:cTn id="104" dur="500"/>
                                        <p:tgtEl>
                                          <p:spTgt spid="67"/>
                                        </p:tgtEl>
                                      </p:cBhvr>
                                    </p:animEffect>
                                  </p:childTnLst>
                                </p:cTn>
                              </p:par>
                              <p:par>
                                <p:cTn id="105" presetID="16" presetClass="entr" presetSubtype="21" fill="hold" nodeType="withEffect">
                                  <p:stCondLst>
                                    <p:cond delay="500"/>
                                  </p:stCondLst>
                                  <p:childTnLst>
                                    <p:set>
                                      <p:cBhvr>
                                        <p:cTn id="106" dur="1" fill="hold">
                                          <p:stCondLst>
                                            <p:cond delay="0"/>
                                          </p:stCondLst>
                                        </p:cTn>
                                        <p:tgtEl>
                                          <p:spTgt spid="68"/>
                                        </p:tgtEl>
                                        <p:attrNameLst>
                                          <p:attrName>style.visibility</p:attrName>
                                        </p:attrNameLst>
                                      </p:cBhvr>
                                      <p:to>
                                        <p:strVal val="visible"/>
                                      </p:to>
                                    </p:set>
                                    <p:animEffect transition="in" filter="barn(inVertical)">
                                      <p:cBhvr>
                                        <p:cTn id="107" dur="500"/>
                                        <p:tgtEl>
                                          <p:spTgt spid="68"/>
                                        </p:tgtEl>
                                      </p:cBhvr>
                                    </p:animEffect>
                                  </p:childTnLst>
                                </p:cTn>
                              </p:par>
                              <p:par>
                                <p:cTn id="108" presetID="16" presetClass="entr" presetSubtype="21" fill="hold" nodeType="withEffect">
                                  <p:stCondLst>
                                    <p:cond delay="0"/>
                                  </p:stCondLst>
                                  <p:childTnLst>
                                    <p:set>
                                      <p:cBhvr>
                                        <p:cTn id="109" dur="1" fill="hold">
                                          <p:stCondLst>
                                            <p:cond delay="0"/>
                                          </p:stCondLst>
                                        </p:cTn>
                                        <p:tgtEl>
                                          <p:spTgt spid="71"/>
                                        </p:tgtEl>
                                        <p:attrNameLst>
                                          <p:attrName>style.visibility</p:attrName>
                                        </p:attrNameLst>
                                      </p:cBhvr>
                                      <p:to>
                                        <p:strVal val="visible"/>
                                      </p:to>
                                    </p:set>
                                    <p:animEffect transition="in" filter="barn(inVertical)">
                                      <p:cBhvr>
                                        <p:cTn id="110" dur="500"/>
                                        <p:tgtEl>
                                          <p:spTgt spid="71"/>
                                        </p:tgtEl>
                                      </p:cBhvr>
                                    </p:animEffect>
                                  </p:childTnLst>
                                </p:cTn>
                              </p:par>
                              <p:par>
                                <p:cTn id="111" presetID="16" presetClass="entr" presetSubtype="21" fill="hold" nodeType="withEffect">
                                  <p:stCondLst>
                                    <p:cond delay="300"/>
                                  </p:stCondLst>
                                  <p:childTnLst>
                                    <p:set>
                                      <p:cBhvr>
                                        <p:cTn id="112" dur="1" fill="hold">
                                          <p:stCondLst>
                                            <p:cond delay="0"/>
                                          </p:stCondLst>
                                        </p:cTn>
                                        <p:tgtEl>
                                          <p:spTgt spid="72"/>
                                        </p:tgtEl>
                                        <p:attrNameLst>
                                          <p:attrName>style.visibility</p:attrName>
                                        </p:attrNameLst>
                                      </p:cBhvr>
                                      <p:to>
                                        <p:strVal val="visible"/>
                                      </p:to>
                                    </p:set>
                                    <p:animEffect transition="in" filter="barn(inVertical)">
                                      <p:cBhvr>
                                        <p:cTn id="113" dur="500"/>
                                        <p:tgtEl>
                                          <p:spTgt spid="72"/>
                                        </p:tgtEl>
                                      </p:cBhvr>
                                    </p:animEffect>
                                  </p:childTnLst>
                                </p:cTn>
                              </p:par>
                              <p:par>
                                <p:cTn id="114" presetID="16" presetClass="entr" presetSubtype="21" fill="hold" nodeType="withEffect">
                                  <p:stCondLst>
                                    <p:cond delay="200"/>
                                  </p:stCondLst>
                                  <p:childTnLst>
                                    <p:set>
                                      <p:cBhvr>
                                        <p:cTn id="115" dur="1" fill="hold">
                                          <p:stCondLst>
                                            <p:cond delay="0"/>
                                          </p:stCondLst>
                                        </p:cTn>
                                        <p:tgtEl>
                                          <p:spTgt spid="73"/>
                                        </p:tgtEl>
                                        <p:attrNameLst>
                                          <p:attrName>style.visibility</p:attrName>
                                        </p:attrNameLst>
                                      </p:cBhvr>
                                      <p:to>
                                        <p:strVal val="visible"/>
                                      </p:to>
                                    </p:set>
                                    <p:animEffect transition="in" filter="barn(inVertical)">
                                      <p:cBhvr>
                                        <p:cTn id="116" dur="500"/>
                                        <p:tgtEl>
                                          <p:spTgt spid="73"/>
                                        </p:tgtEl>
                                      </p:cBhvr>
                                    </p:animEffect>
                                  </p:childTnLst>
                                </p:cTn>
                              </p:par>
                              <p:par>
                                <p:cTn id="117" presetID="16" presetClass="entr" presetSubtype="21" fill="hold" nodeType="withEffect">
                                  <p:stCondLst>
                                    <p:cond delay="300"/>
                                  </p:stCondLst>
                                  <p:childTnLst>
                                    <p:set>
                                      <p:cBhvr>
                                        <p:cTn id="118" dur="1" fill="hold">
                                          <p:stCondLst>
                                            <p:cond delay="0"/>
                                          </p:stCondLst>
                                        </p:cTn>
                                        <p:tgtEl>
                                          <p:spTgt spid="74"/>
                                        </p:tgtEl>
                                        <p:attrNameLst>
                                          <p:attrName>style.visibility</p:attrName>
                                        </p:attrNameLst>
                                      </p:cBhvr>
                                      <p:to>
                                        <p:strVal val="visible"/>
                                      </p:to>
                                    </p:set>
                                    <p:animEffect transition="in" filter="barn(inVertical)">
                                      <p:cBhvr>
                                        <p:cTn id="119" dur="500"/>
                                        <p:tgtEl>
                                          <p:spTgt spid="74"/>
                                        </p:tgtEl>
                                      </p:cBhvr>
                                    </p:animEffect>
                                  </p:childTnLst>
                                </p:cTn>
                              </p:par>
                              <p:par>
                                <p:cTn id="120" presetID="16" presetClass="entr" presetSubtype="21" fill="hold" nodeType="withEffect">
                                  <p:stCondLst>
                                    <p:cond delay="500"/>
                                  </p:stCondLst>
                                  <p:childTnLst>
                                    <p:set>
                                      <p:cBhvr>
                                        <p:cTn id="121" dur="1" fill="hold">
                                          <p:stCondLst>
                                            <p:cond delay="0"/>
                                          </p:stCondLst>
                                        </p:cTn>
                                        <p:tgtEl>
                                          <p:spTgt spid="76"/>
                                        </p:tgtEl>
                                        <p:attrNameLst>
                                          <p:attrName>style.visibility</p:attrName>
                                        </p:attrNameLst>
                                      </p:cBhvr>
                                      <p:to>
                                        <p:strVal val="visible"/>
                                      </p:to>
                                    </p:set>
                                    <p:animEffect transition="in" filter="barn(inVertical)">
                                      <p:cBhvr>
                                        <p:cTn id="122" dur="500"/>
                                        <p:tgtEl>
                                          <p:spTgt spid="76"/>
                                        </p:tgtEl>
                                      </p:cBhvr>
                                    </p:animEffect>
                                  </p:childTnLst>
                                </p:cTn>
                              </p:par>
                              <p:par>
                                <p:cTn id="123" presetID="16" presetClass="entr" presetSubtype="21" fill="hold" nodeType="withEffect">
                                  <p:stCondLst>
                                    <p:cond delay="200"/>
                                  </p:stCondLst>
                                  <p:childTnLst>
                                    <p:set>
                                      <p:cBhvr>
                                        <p:cTn id="124" dur="1" fill="hold">
                                          <p:stCondLst>
                                            <p:cond delay="0"/>
                                          </p:stCondLst>
                                        </p:cTn>
                                        <p:tgtEl>
                                          <p:spTgt spid="78"/>
                                        </p:tgtEl>
                                        <p:attrNameLst>
                                          <p:attrName>style.visibility</p:attrName>
                                        </p:attrNameLst>
                                      </p:cBhvr>
                                      <p:to>
                                        <p:strVal val="visible"/>
                                      </p:to>
                                    </p:set>
                                    <p:animEffect transition="in" filter="barn(inVertical)">
                                      <p:cBhvr>
                                        <p:cTn id="125" dur="500"/>
                                        <p:tgtEl>
                                          <p:spTgt spid="78"/>
                                        </p:tgtEl>
                                      </p:cBhvr>
                                    </p:animEffect>
                                  </p:childTnLst>
                                </p:cTn>
                              </p:par>
                              <p:par>
                                <p:cTn id="126" presetID="16" presetClass="entr" presetSubtype="21" fill="hold" nodeType="withEffect">
                                  <p:stCondLst>
                                    <p:cond delay="300"/>
                                  </p:stCondLst>
                                  <p:childTnLst>
                                    <p:set>
                                      <p:cBhvr>
                                        <p:cTn id="127" dur="1" fill="hold">
                                          <p:stCondLst>
                                            <p:cond delay="0"/>
                                          </p:stCondLst>
                                        </p:cTn>
                                        <p:tgtEl>
                                          <p:spTgt spid="79"/>
                                        </p:tgtEl>
                                        <p:attrNameLst>
                                          <p:attrName>style.visibility</p:attrName>
                                        </p:attrNameLst>
                                      </p:cBhvr>
                                      <p:to>
                                        <p:strVal val="visible"/>
                                      </p:to>
                                    </p:set>
                                    <p:animEffect transition="in" filter="barn(inVertical)">
                                      <p:cBhvr>
                                        <p:cTn id="128" dur="500"/>
                                        <p:tgtEl>
                                          <p:spTgt spid="79"/>
                                        </p:tgtEl>
                                      </p:cBhvr>
                                    </p:animEffect>
                                  </p:childTnLst>
                                </p:cTn>
                              </p:par>
                              <p:par>
                                <p:cTn id="129" presetID="16" presetClass="entr" presetSubtype="21" fill="hold" nodeType="withEffect">
                                  <p:stCondLst>
                                    <p:cond delay="0"/>
                                  </p:stCondLst>
                                  <p:childTnLst>
                                    <p:set>
                                      <p:cBhvr>
                                        <p:cTn id="130" dur="1" fill="hold">
                                          <p:stCondLst>
                                            <p:cond delay="0"/>
                                          </p:stCondLst>
                                        </p:cTn>
                                        <p:tgtEl>
                                          <p:spTgt spid="80"/>
                                        </p:tgtEl>
                                        <p:attrNameLst>
                                          <p:attrName>style.visibility</p:attrName>
                                        </p:attrNameLst>
                                      </p:cBhvr>
                                      <p:to>
                                        <p:strVal val="visible"/>
                                      </p:to>
                                    </p:set>
                                    <p:animEffect transition="in" filter="barn(inVertical)">
                                      <p:cBhvr>
                                        <p:cTn id="131" dur="500"/>
                                        <p:tgtEl>
                                          <p:spTgt spid="80"/>
                                        </p:tgtEl>
                                      </p:cBhvr>
                                    </p:animEffect>
                                  </p:childTnLst>
                                </p:cTn>
                              </p:par>
                              <p:par>
                                <p:cTn id="132" presetID="16" presetClass="entr" presetSubtype="21" fill="hold" nodeType="withEffect">
                                  <p:stCondLst>
                                    <p:cond delay="300"/>
                                  </p:stCondLst>
                                  <p:childTnLst>
                                    <p:set>
                                      <p:cBhvr>
                                        <p:cTn id="133" dur="1" fill="hold">
                                          <p:stCondLst>
                                            <p:cond delay="0"/>
                                          </p:stCondLst>
                                        </p:cTn>
                                        <p:tgtEl>
                                          <p:spTgt spid="81"/>
                                        </p:tgtEl>
                                        <p:attrNameLst>
                                          <p:attrName>style.visibility</p:attrName>
                                        </p:attrNameLst>
                                      </p:cBhvr>
                                      <p:to>
                                        <p:strVal val="visible"/>
                                      </p:to>
                                    </p:set>
                                    <p:animEffect transition="in" filter="barn(inVertical)">
                                      <p:cBhvr>
                                        <p:cTn id="134" dur="500"/>
                                        <p:tgtEl>
                                          <p:spTgt spid="81"/>
                                        </p:tgtEl>
                                      </p:cBhvr>
                                    </p:animEffect>
                                  </p:childTnLst>
                                </p:cTn>
                              </p:par>
                              <p:par>
                                <p:cTn id="135" presetID="16" presetClass="entr" presetSubtype="21" fill="hold" nodeType="withEffect">
                                  <p:stCondLst>
                                    <p:cond delay="400"/>
                                  </p:stCondLst>
                                  <p:childTnLst>
                                    <p:set>
                                      <p:cBhvr>
                                        <p:cTn id="136" dur="1" fill="hold">
                                          <p:stCondLst>
                                            <p:cond delay="0"/>
                                          </p:stCondLst>
                                        </p:cTn>
                                        <p:tgtEl>
                                          <p:spTgt spid="82"/>
                                        </p:tgtEl>
                                        <p:attrNameLst>
                                          <p:attrName>style.visibility</p:attrName>
                                        </p:attrNameLst>
                                      </p:cBhvr>
                                      <p:to>
                                        <p:strVal val="visible"/>
                                      </p:to>
                                    </p:set>
                                    <p:animEffect transition="in" filter="barn(inVertical)">
                                      <p:cBhvr>
                                        <p:cTn id="137" dur="500"/>
                                        <p:tgtEl>
                                          <p:spTgt spid="82"/>
                                        </p:tgtEl>
                                      </p:cBhvr>
                                    </p:animEffect>
                                  </p:childTnLst>
                                </p:cTn>
                              </p:par>
                              <p:par>
                                <p:cTn id="138" presetID="16" presetClass="entr" presetSubtype="21" fill="hold" nodeType="withEffect">
                                  <p:stCondLst>
                                    <p:cond delay="300"/>
                                  </p:stCondLst>
                                  <p:childTnLst>
                                    <p:set>
                                      <p:cBhvr>
                                        <p:cTn id="139" dur="1" fill="hold">
                                          <p:stCondLst>
                                            <p:cond delay="0"/>
                                          </p:stCondLst>
                                        </p:cTn>
                                        <p:tgtEl>
                                          <p:spTgt spid="83"/>
                                        </p:tgtEl>
                                        <p:attrNameLst>
                                          <p:attrName>style.visibility</p:attrName>
                                        </p:attrNameLst>
                                      </p:cBhvr>
                                      <p:to>
                                        <p:strVal val="visible"/>
                                      </p:to>
                                    </p:set>
                                    <p:animEffect transition="in" filter="barn(inVertical)">
                                      <p:cBhvr>
                                        <p:cTn id="140" dur="500"/>
                                        <p:tgtEl>
                                          <p:spTgt spid="83"/>
                                        </p:tgtEl>
                                      </p:cBhvr>
                                    </p:animEffect>
                                  </p:childTnLst>
                                </p:cTn>
                              </p:par>
                              <p:par>
                                <p:cTn id="141" presetID="16" presetClass="entr" presetSubtype="21" fill="hold" nodeType="withEffect">
                                  <p:stCondLst>
                                    <p:cond delay="200"/>
                                  </p:stCondLst>
                                  <p:childTnLst>
                                    <p:set>
                                      <p:cBhvr>
                                        <p:cTn id="142" dur="1" fill="hold">
                                          <p:stCondLst>
                                            <p:cond delay="0"/>
                                          </p:stCondLst>
                                        </p:cTn>
                                        <p:tgtEl>
                                          <p:spTgt spid="84"/>
                                        </p:tgtEl>
                                        <p:attrNameLst>
                                          <p:attrName>style.visibility</p:attrName>
                                        </p:attrNameLst>
                                      </p:cBhvr>
                                      <p:to>
                                        <p:strVal val="visible"/>
                                      </p:to>
                                    </p:set>
                                    <p:animEffect transition="in" filter="barn(inVertical)">
                                      <p:cBhvr>
                                        <p:cTn id="143" dur="500"/>
                                        <p:tgtEl>
                                          <p:spTgt spid="84"/>
                                        </p:tgtEl>
                                      </p:cBhvr>
                                    </p:animEffect>
                                  </p:childTnLst>
                                </p:cTn>
                              </p:par>
                              <p:par>
                                <p:cTn id="144" presetID="16" presetClass="entr" presetSubtype="21" fill="hold" nodeType="withEffect">
                                  <p:stCondLst>
                                    <p:cond delay="0"/>
                                  </p:stCondLst>
                                  <p:childTnLst>
                                    <p:set>
                                      <p:cBhvr>
                                        <p:cTn id="145" dur="1" fill="hold">
                                          <p:stCondLst>
                                            <p:cond delay="0"/>
                                          </p:stCondLst>
                                        </p:cTn>
                                        <p:tgtEl>
                                          <p:spTgt spid="85"/>
                                        </p:tgtEl>
                                        <p:attrNameLst>
                                          <p:attrName>style.visibility</p:attrName>
                                        </p:attrNameLst>
                                      </p:cBhvr>
                                      <p:to>
                                        <p:strVal val="visible"/>
                                      </p:to>
                                    </p:set>
                                    <p:animEffect transition="in" filter="barn(inVertical)">
                                      <p:cBhvr>
                                        <p:cTn id="146" dur="500"/>
                                        <p:tgtEl>
                                          <p:spTgt spid="85"/>
                                        </p:tgtEl>
                                      </p:cBhvr>
                                    </p:animEffect>
                                  </p:childTnLst>
                                </p:cTn>
                              </p:par>
                              <p:par>
                                <p:cTn id="147" presetID="16" presetClass="entr" presetSubtype="21" fill="hold" nodeType="withEffect">
                                  <p:stCondLst>
                                    <p:cond delay="200"/>
                                  </p:stCondLst>
                                  <p:childTnLst>
                                    <p:set>
                                      <p:cBhvr>
                                        <p:cTn id="148" dur="1" fill="hold">
                                          <p:stCondLst>
                                            <p:cond delay="0"/>
                                          </p:stCondLst>
                                        </p:cTn>
                                        <p:tgtEl>
                                          <p:spTgt spid="86"/>
                                        </p:tgtEl>
                                        <p:attrNameLst>
                                          <p:attrName>style.visibility</p:attrName>
                                        </p:attrNameLst>
                                      </p:cBhvr>
                                      <p:to>
                                        <p:strVal val="visible"/>
                                      </p:to>
                                    </p:set>
                                    <p:animEffect transition="in" filter="barn(inVertical)">
                                      <p:cBhvr>
                                        <p:cTn id="149" dur="500"/>
                                        <p:tgtEl>
                                          <p:spTgt spid="86"/>
                                        </p:tgtEl>
                                      </p:cBhvr>
                                    </p:animEffect>
                                  </p:childTnLst>
                                </p:cTn>
                              </p:par>
                              <p:par>
                                <p:cTn id="150" presetID="16" presetClass="entr" presetSubtype="21" fill="hold" nodeType="withEffect">
                                  <p:stCondLst>
                                    <p:cond delay="500"/>
                                  </p:stCondLst>
                                  <p:childTnLst>
                                    <p:set>
                                      <p:cBhvr>
                                        <p:cTn id="151" dur="1" fill="hold">
                                          <p:stCondLst>
                                            <p:cond delay="0"/>
                                          </p:stCondLst>
                                        </p:cTn>
                                        <p:tgtEl>
                                          <p:spTgt spid="87"/>
                                        </p:tgtEl>
                                        <p:attrNameLst>
                                          <p:attrName>style.visibility</p:attrName>
                                        </p:attrNameLst>
                                      </p:cBhvr>
                                      <p:to>
                                        <p:strVal val="visible"/>
                                      </p:to>
                                    </p:set>
                                    <p:animEffect transition="in" filter="barn(inVertical)">
                                      <p:cBhvr>
                                        <p:cTn id="152" dur="500"/>
                                        <p:tgtEl>
                                          <p:spTgt spid="87"/>
                                        </p:tgtEl>
                                      </p:cBhvr>
                                    </p:animEffect>
                                  </p:childTnLst>
                                </p:cTn>
                              </p:par>
                              <p:par>
                                <p:cTn id="153" presetID="16" presetClass="entr" presetSubtype="21" fill="hold" nodeType="withEffect">
                                  <p:stCondLst>
                                    <p:cond delay="100"/>
                                  </p:stCondLst>
                                  <p:childTnLst>
                                    <p:set>
                                      <p:cBhvr>
                                        <p:cTn id="154" dur="1" fill="hold">
                                          <p:stCondLst>
                                            <p:cond delay="0"/>
                                          </p:stCondLst>
                                        </p:cTn>
                                        <p:tgtEl>
                                          <p:spTgt spid="88"/>
                                        </p:tgtEl>
                                        <p:attrNameLst>
                                          <p:attrName>style.visibility</p:attrName>
                                        </p:attrNameLst>
                                      </p:cBhvr>
                                      <p:to>
                                        <p:strVal val="visible"/>
                                      </p:to>
                                    </p:set>
                                    <p:animEffect transition="in" filter="barn(inVertical)">
                                      <p:cBhvr>
                                        <p:cTn id="155" dur="500"/>
                                        <p:tgtEl>
                                          <p:spTgt spid="88"/>
                                        </p:tgtEl>
                                      </p:cBhvr>
                                    </p:animEffect>
                                  </p:childTnLst>
                                </p:cTn>
                              </p:par>
                              <p:par>
                                <p:cTn id="156" presetID="16" presetClass="entr" presetSubtype="21" fill="hold" nodeType="withEffect">
                                  <p:stCondLst>
                                    <p:cond delay="0"/>
                                  </p:stCondLst>
                                  <p:childTnLst>
                                    <p:set>
                                      <p:cBhvr>
                                        <p:cTn id="157" dur="1" fill="hold">
                                          <p:stCondLst>
                                            <p:cond delay="0"/>
                                          </p:stCondLst>
                                        </p:cTn>
                                        <p:tgtEl>
                                          <p:spTgt spid="90"/>
                                        </p:tgtEl>
                                        <p:attrNameLst>
                                          <p:attrName>style.visibility</p:attrName>
                                        </p:attrNameLst>
                                      </p:cBhvr>
                                      <p:to>
                                        <p:strVal val="visible"/>
                                      </p:to>
                                    </p:set>
                                    <p:animEffect transition="in" filter="barn(inVertical)">
                                      <p:cBhvr>
                                        <p:cTn id="158" dur="500"/>
                                        <p:tgtEl>
                                          <p:spTgt spid="90"/>
                                        </p:tgtEl>
                                      </p:cBhvr>
                                    </p:animEffect>
                                  </p:childTnLst>
                                </p:cTn>
                              </p:par>
                              <p:par>
                                <p:cTn id="159" presetID="16" presetClass="entr" presetSubtype="21" fill="hold" nodeType="withEffect">
                                  <p:stCondLst>
                                    <p:cond delay="100"/>
                                  </p:stCondLst>
                                  <p:childTnLst>
                                    <p:set>
                                      <p:cBhvr>
                                        <p:cTn id="160" dur="1" fill="hold">
                                          <p:stCondLst>
                                            <p:cond delay="0"/>
                                          </p:stCondLst>
                                        </p:cTn>
                                        <p:tgtEl>
                                          <p:spTgt spid="91"/>
                                        </p:tgtEl>
                                        <p:attrNameLst>
                                          <p:attrName>style.visibility</p:attrName>
                                        </p:attrNameLst>
                                      </p:cBhvr>
                                      <p:to>
                                        <p:strVal val="visible"/>
                                      </p:to>
                                    </p:set>
                                    <p:animEffect transition="in" filter="barn(inVertical)">
                                      <p:cBhvr>
                                        <p:cTn id="161" dur="500"/>
                                        <p:tgtEl>
                                          <p:spTgt spid="91"/>
                                        </p:tgtEl>
                                      </p:cBhvr>
                                    </p:animEffect>
                                  </p:childTnLst>
                                </p:cTn>
                              </p:par>
                              <p:par>
                                <p:cTn id="162" presetID="16" presetClass="entr" presetSubtype="21" fill="hold" nodeType="withEffect">
                                  <p:stCondLst>
                                    <p:cond delay="200"/>
                                  </p:stCondLst>
                                  <p:childTnLst>
                                    <p:set>
                                      <p:cBhvr>
                                        <p:cTn id="163" dur="1" fill="hold">
                                          <p:stCondLst>
                                            <p:cond delay="0"/>
                                          </p:stCondLst>
                                        </p:cTn>
                                        <p:tgtEl>
                                          <p:spTgt spid="93"/>
                                        </p:tgtEl>
                                        <p:attrNameLst>
                                          <p:attrName>style.visibility</p:attrName>
                                        </p:attrNameLst>
                                      </p:cBhvr>
                                      <p:to>
                                        <p:strVal val="visible"/>
                                      </p:to>
                                    </p:set>
                                    <p:animEffect transition="in" filter="barn(inVertical)">
                                      <p:cBhvr>
                                        <p:cTn id="164" dur="500"/>
                                        <p:tgtEl>
                                          <p:spTgt spid="93"/>
                                        </p:tgtEl>
                                      </p:cBhvr>
                                    </p:animEffect>
                                  </p:childTnLst>
                                </p:cTn>
                              </p:par>
                              <p:par>
                                <p:cTn id="165" presetID="16" presetClass="entr" presetSubtype="21" fill="hold" nodeType="withEffect">
                                  <p:stCondLst>
                                    <p:cond delay="300"/>
                                  </p:stCondLst>
                                  <p:childTnLst>
                                    <p:set>
                                      <p:cBhvr>
                                        <p:cTn id="166" dur="1" fill="hold">
                                          <p:stCondLst>
                                            <p:cond delay="0"/>
                                          </p:stCondLst>
                                        </p:cTn>
                                        <p:tgtEl>
                                          <p:spTgt spid="94"/>
                                        </p:tgtEl>
                                        <p:attrNameLst>
                                          <p:attrName>style.visibility</p:attrName>
                                        </p:attrNameLst>
                                      </p:cBhvr>
                                      <p:to>
                                        <p:strVal val="visible"/>
                                      </p:to>
                                    </p:set>
                                    <p:animEffect transition="in" filter="barn(inVertical)">
                                      <p:cBhvr>
                                        <p:cTn id="167" dur="500"/>
                                        <p:tgtEl>
                                          <p:spTgt spid="94"/>
                                        </p:tgtEl>
                                      </p:cBhvr>
                                    </p:animEffect>
                                  </p:childTnLst>
                                </p:cTn>
                              </p:par>
                              <p:par>
                                <p:cTn id="168" presetID="16" presetClass="entr" presetSubtype="21" fill="hold" nodeType="withEffect">
                                  <p:stCondLst>
                                    <p:cond delay="200"/>
                                  </p:stCondLst>
                                  <p:childTnLst>
                                    <p:set>
                                      <p:cBhvr>
                                        <p:cTn id="169" dur="1" fill="hold">
                                          <p:stCondLst>
                                            <p:cond delay="0"/>
                                          </p:stCondLst>
                                        </p:cTn>
                                        <p:tgtEl>
                                          <p:spTgt spid="95"/>
                                        </p:tgtEl>
                                        <p:attrNameLst>
                                          <p:attrName>style.visibility</p:attrName>
                                        </p:attrNameLst>
                                      </p:cBhvr>
                                      <p:to>
                                        <p:strVal val="visible"/>
                                      </p:to>
                                    </p:set>
                                    <p:animEffect transition="in" filter="barn(inVertical)">
                                      <p:cBhvr>
                                        <p:cTn id="170" dur="500"/>
                                        <p:tgtEl>
                                          <p:spTgt spid="95"/>
                                        </p:tgtEl>
                                      </p:cBhvr>
                                    </p:animEffect>
                                  </p:childTnLst>
                                </p:cTn>
                              </p:par>
                              <p:par>
                                <p:cTn id="171" presetID="16" presetClass="entr" presetSubtype="21" fill="hold" nodeType="withEffect">
                                  <p:stCondLst>
                                    <p:cond delay="0"/>
                                  </p:stCondLst>
                                  <p:childTnLst>
                                    <p:set>
                                      <p:cBhvr>
                                        <p:cTn id="172" dur="1" fill="hold">
                                          <p:stCondLst>
                                            <p:cond delay="0"/>
                                          </p:stCondLst>
                                        </p:cTn>
                                        <p:tgtEl>
                                          <p:spTgt spid="96"/>
                                        </p:tgtEl>
                                        <p:attrNameLst>
                                          <p:attrName>style.visibility</p:attrName>
                                        </p:attrNameLst>
                                      </p:cBhvr>
                                      <p:to>
                                        <p:strVal val="visible"/>
                                      </p:to>
                                    </p:set>
                                    <p:animEffect transition="in" filter="barn(inVertical)">
                                      <p:cBhvr>
                                        <p:cTn id="173" dur="500"/>
                                        <p:tgtEl>
                                          <p:spTgt spid="96"/>
                                        </p:tgtEl>
                                      </p:cBhvr>
                                    </p:animEffect>
                                  </p:childTnLst>
                                </p:cTn>
                              </p:par>
                              <p:par>
                                <p:cTn id="174" presetID="16" presetClass="entr" presetSubtype="21" fill="hold" nodeType="withEffect">
                                  <p:stCondLst>
                                    <p:cond delay="100"/>
                                  </p:stCondLst>
                                  <p:childTnLst>
                                    <p:set>
                                      <p:cBhvr>
                                        <p:cTn id="175" dur="1" fill="hold">
                                          <p:stCondLst>
                                            <p:cond delay="0"/>
                                          </p:stCondLst>
                                        </p:cTn>
                                        <p:tgtEl>
                                          <p:spTgt spid="97"/>
                                        </p:tgtEl>
                                        <p:attrNameLst>
                                          <p:attrName>style.visibility</p:attrName>
                                        </p:attrNameLst>
                                      </p:cBhvr>
                                      <p:to>
                                        <p:strVal val="visible"/>
                                      </p:to>
                                    </p:set>
                                    <p:animEffect transition="in" filter="barn(inVertical)">
                                      <p:cBhvr>
                                        <p:cTn id="176" dur="500"/>
                                        <p:tgtEl>
                                          <p:spTgt spid="97"/>
                                        </p:tgtEl>
                                      </p:cBhvr>
                                    </p:animEffect>
                                  </p:childTnLst>
                                </p:cTn>
                              </p:par>
                              <p:par>
                                <p:cTn id="177" presetID="16" presetClass="entr" presetSubtype="21" fill="hold" nodeType="withEffect">
                                  <p:stCondLst>
                                    <p:cond delay="300"/>
                                  </p:stCondLst>
                                  <p:childTnLst>
                                    <p:set>
                                      <p:cBhvr>
                                        <p:cTn id="178" dur="1" fill="hold">
                                          <p:stCondLst>
                                            <p:cond delay="0"/>
                                          </p:stCondLst>
                                        </p:cTn>
                                        <p:tgtEl>
                                          <p:spTgt spid="99"/>
                                        </p:tgtEl>
                                        <p:attrNameLst>
                                          <p:attrName>style.visibility</p:attrName>
                                        </p:attrNameLst>
                                      </p:cBhvr>
                                      <p:to>
                                        <p:strVal val="visible"/>
                                      </p:to>
                                    </p:set>
                                    <p:animEffect transition="in" filter="barn(inVertical)">
                                      <p:cBhvr>
                                        <p:cTn id="179" dur="500"/>
                                        <p:tgtEl>
                                          <p:spTgt spid="99"/>
                                        </p:tgtEl>
                                      </p:cBhvr>
                                    </p:animEffect>
                                  </p:childTnLst>
                                </p:cTn>
                              </p:par>
                              <p:par>
                                <p:cTn id="180" presetID="16" presetClass="entr" presetSubtype="21" fill="hold" nodeType="withEffect">
                                  <p:stCondLst>
                                    <p:cond delay="400"/>
                                  </p:stCondLst>
                                  <p:childTnLst>
                                    <p:set>
                                      <p:cBhvr>
                                        <p:cTn id="181" dur="1" fill="hold">
                                          <p:stCondLst>
                                            <p:cond delay="0"/>
                                          </p:stCondLst>
                                        </p:cTn>
                                        <p:tgtEl>
                                          <p:spTgt spid="101"/>
                                        </p:tgtEl>
                                        <p:attrNameLst>
                                          <p:attrName>style.visibility</p:attrName>
                                        </p:attrNameLst>
                                      </p:cBhvr>
                                      <p:to>
                                        <p:strVal val="visible"/>
                                      </p:to>
                                    </p:set>
                                    <p:animEffect transition="in" filter="barn(inVertical)">
                                      <p:cBhvr>
                                        <p:cTn id="182" dur="500"/>
                                        <p:tgtEl>
                                          <p:spTgt spid="101"/>
                                        </p:tgtEl>
                                      </p:cBhvr>
                                    </p:animEffect>
                                  </p:childTnLst>
                                </p:cTn>
                              </p:par>
                              <p:par>
                                <p:cTn id="183" presetID="16" presetClass="entr" presetSubtype="21" fill="hold" nodeType="withEffect">
                                  <p:stCondLst>
                                    <p:cond delay="300"/>
                                  </p:stCondLst>
                                  <p:childTnLst>
                                    <p:set>
                                      <p:cBhvr>
                                        <p:cTn id="184" dur="1" fill="hold">
                                          <p:stCondLst>
                                            <p:cond delay="0"/>
                                          </p:stCondLst>
                                        </p:cTn>
                                        <p:tgtEl>
                                          <p:spTgt spid="102"/>
                                        </p:tgtEl>
                                        <p:attrNameLst>
                                          <p:attrName>style.visibility</p:attrName>
                                        </p:attrNameLst>
                                      </p:cBhvr>
                                      <p:to>
                                        <p:strVal val="visible"/>
                                      </p:to>
                                    </p:set>
                                    <p:animEffect transition="in" filter="barn(inVertical)">
                                      <p:cBhvr>
                                        <p:cTn id="185" dur="500"/>
                                        <p:tgtEl>
                                          <p:spTgt spid="102"/>
                                        </p:tgtEl>
                                      </p:cBhvr>
                                    </p:animEffect>
                                  </p:childTnLst>
                                </p:cTn>
                              </p:par>
                              <p:par>
                                <p:cTn id="186" presetID="16" presetClass="entr" presetSubtype="21" fill="hold" nodeType="withEffect">
                                  <p:stCondLst>
                                    <p:cond delay="200"/>
                                  </p:stCondLst>
                                  <p:childTnLst>
                                    <p:set>
                                      <p:cBhvr>
                                        <p:cTn id="187" dur="1" fill="hold">
                                          <p:stCondLst>
                                            <p:cond delay="0"/>
                                          </p:stCondLst>
                                        </p:cTn>
                                        <p:tgtEl>
                                          <p:spTgt spid="104"/>
                                        </p:tgtEl>
                                        <p:attrNameLst>
                                          <p:attrName>style.visibility</p:attrName>
                                        </p:attrNameLst>
                                      </p:cBhvr>
                                      <p:to>
                                        <p:strVal val="visible"/>
                                      </p:to>
                                    </p:set>
                                    <p:animEffect transition="in" filter="barn(inVertical)">
                                      <p:cBhvr>
                                        <p:cTn id="188" dur="500"/>
                                        <p:tgtEl>
                                          <p:spTgt spid="104"/>
                                        </p:tgtEl>
                                      </p:cBhvr>
                                    </p:animEffect>
                                  </p:childTnLst>
                                </p:cTn>
                              </p:par>
                              <p:par>
                                <p:cTn id="189" presetID="16" presetClass="entr" presetSubtype="21" fill="hold" nodeType="withEffect">
                                  <p:stCondLst>
                                    <p:cond delay="100"/>
                                  </p:stCondLst>
                                  <p:childTnLst>
                                    <p:set>
                                      <p:cBhvr>
                                        <p:cTn id="190" dur="1" fill="hold">
                                          <p:stCondLst>
                                            <p:cond delay="0"/>
                                          </p:stCondLst>
                                        </p:cTn>
                                        <p:tgtEl>
                                          <p:spTgt spid="105"/>
                                        </p:tgtEl>
                                        <p:attrNameLst>
                                          <p:attrName>style.visibility</p:attrName>
                                        </p:attrNameLst>
                                      </p:cBhvr>
                                      <p:to>
                                        <p:strVal val="visible"/>
                                      </p:to>
                                    </p:set>
                                    <p:animEffect transition="in" filter="barn(inVertical)">
                                      <p:cBhvr>
                                        <p:cTn id="191" dur="500"/>
                                        <p:tgtEl>
                                          <p:spTgt spid="105"/>
                                        </p:tgtEl>
                                      </p:cBhvr>
                                    </p:animEffect>
                                  </p:childTnLst>
                                </p:cTn>
                              </p:par>
                              <p:par>
                                <p:cTn id="192" presetID="16" presetClass="entr" presetSubtype="21" fill="hold" nodeType="withEffect">
                                  <p:stCondLst>
                                    <p:cond delay="0"/>
                                  </p:stCondLst>
                                  <p:childTnLst>
                                    <p:set>
                                      <p:cBhvr>
                                        <p:cTn id="193" dur="1" fill="hold">
                                          <p:stCondLst>
                                            <p:cond delay="0"/>
                                          </p:stCondLst>
                                        </p:cTn>
                                        <p:tgtEl>
                                          <p:spTgt spid="107"/>
                                        </p:tgtEl>
                                        <p:attrNameLst>
                                          <p:attrName>style.visibility</p:attrName>
                                        </p:attrNameLst>
                                      </p:cBhvr>
                                      <p:to>
                                        <p:strVal val="visible"/>
                                      </p:to>
                                    </p:set>
                                    <p:animEffect transition="in" filter="barn(inVertical)">
                                      <p:cBhvr>
                                        <p:cTn id="194" dur="500"/>
                                        <p:tgtEl>
                                          <p:spTgt spid="107"/>
                                        </p:tgtEl>
                                      </p:cBhvr>
                                    </p:animEffect>
                                  </p:childTnLst>
                                </p:cTn>
                              </p:par>
                              <p:par>
                                <p:cTn id="195" presetID="16" presetClass="entr" presetSubtype="21" fill="hold" nodeType="withEffect">
                                  <p:stCondLst>
                                    <p:cond delay="300"/>
                                  </p:stCondLst>
                                  <p:childTnLst>
                                    <p:set>
                                      <p:cBhvr>
                                        <p:cTn id="196" dur="1" fill="hold">
                                          <p:stCondLst>
                                            <p:cond delay="0"/>
                                          </p:stCondLst>
                                        </p:cTn>
                                        <p:tgtEl>
                                          <p:spTgt spid="108"/>
                                        </p:tgtEl>
                                        <p:attrNameLst>
                                          <p:attrName>style.visibility</p:attrName>
                                        </p:attrNameLst>
                                      </p:cBhvr>
                                      <p:to>
                                        <p:strVal val="visible"/>
                                      </p:to>
                                    </p:set>
                                    <p:animEffect transition="in" filter="barn(inVertical)">
                                      <p:cBhvr>
                                        <p:cTn id="197" dur="500"/>
                                        <p:tgtEl>
                                          <p:spTgt spid="108"/>
                                        </p:tgtEl>
                                      </p:cBhvr>
                                    </p:animEffect>
                                  </p:childTnLst>
                                </p:cTn>
                              </p:par>
                              <p:par>
                                <p:cTn id="198" presetID="16" presetClass="entr" presetSubtype="21" fill="hold" nodeType="withEffect">
                                  <p:stCondLst>
                                    <p:cond delay="100"/>
                                  </p:stCondLst>
                                  <p:childTnLst>
                                    <p:set>
                                      <p:cBhvr>
                                        <p:cTn id="199" dur="1" fill="hold">
                                          <p:stCondLst>
                                            <p:cond delay="0"/>
                                          </p:stCondLst>
                                        </p:cTn>
                                        <p:tgtEl>
                                          <p:spTgt spid="109"/>
                                        </p:tgtEl>
                                        <p:attrNameLst>
                                          <p:attrName>style.visibility</p:attrName>
                                        </p:attrNameLst>
                                      </p:cBhvr>
                                      <p:to>
                                        <p:strVal val="visible"/>
                                      </p:to>
                                    </p:set>
                                    <p:animEffect transition="in" filter="barn(inVertical)">
                                      <p:cBhvr>
                                        <p:cTn id="200" dur="500"/>
                                        <p:tgtEl>
                                          <p:spTgt spid="109"/>
                                        </p:tgtEl>
                                      </p:cBhvr>
                                    </p:animEffect>
                                  </p:childTnLst>
                                </p:cTn>
                              </p:par>
                              <p:par>
                                <p:cTn id="201" presetID="16" presetClass="entr" presetSubtype="21" fill="hold" nodeType="withEffect">
                                  <p:stCondLst>
                                    <p:cond delay="200"/>
                                  </p:stCondLst>
                                  <p:childTnLst>
                                    <p:set>
                                      <p:cBhvr>
                                        <p:cTn id="202" dur="1" fill="hold">
                                          <p:stCondLst>
                                            <p:cond delay="0"/>
                                          </p:stCondLst>
                                        </p:cTn>
                                        <p:tgtEl>
                                          <p:spTgt spid="110"/>
                                        </p:tgtEl>
                                        <p:attrNameLst>
                                          <p:attrName>style.visibility</p:attrName>
                                        </p:attrNameLst>
                                      </p:cBhvr>
                                      <p:to>
                                        <p:strVal val="visible"/>
                                      </p:to>
                                    </p:set>
                                    <p:animEffect transition="in" filter="barn(inVertical)">
                                      <p:cBhvr>
                                        <p:cTn id="203" dur="500"/>
                                        <p:tgtEl>
                                          <p:spTgt spid="110"/>
                                        </p:tgtEl>
                                      </p:cBhvr>
                                    </p:animEffect>
                                  </p:childTnLst>
                                </p:cTn>
                              </p:par>
                              <p:par>
                                <p:cTn id="204" presetID="16" presetClass="entr" presetSubtype="21" fill="hold" nodeType="withEffect">
                                  <p:stCondLst>
                                    <p:cond delay="400"/>
                                  </p:stCondLst>
                                  <p:childTnLst>
                                    <p:set>
                                      <p:cBhvr>
                                        <p:cTn id="205" dur="1" fill="hold">
                                          <p:stCondLst>
                                            <p:cond delay="0"/>
                                          </p:stCondLst>
                                        </p:cTn>
                                        <p:tgtEl>
                                          <p:spTgt spid="111"/>
                                        </p:tgtEl>
                                        <p:attrNameLst>
                                          <p:attrName>style.visibility</p:attrName>
                                        </p:attrNameLst>
                                      </p:cBhvr>
                                      <p:to>
                                        <p:strVal val="visible"/>
                                      </p:to>
                                    </p:set>
                                    <p:animEffect transition="in" filter="barn(inVertical)">
                                      <p:cBhvr>
                                        <p:cTn id="206" dur="500"/>
                                        <p:tgtEl>
                                          <p:spTgt spid="111"/>
                                        </p:tgtEl>
                                      </p:cBhvr>
                                    </p:animEffect>
                                  </p:childTnLst>
                                </p:cTn>
                              </p:par>
                              <p:par>
                                <p:cTn id="207" presetID="16" presetClass="entr" presetSubtype="21" fill="hold" nodeType="withEffect">
                                  <p:stCondLst>
                                    <p:cond delay="100"/>
                                  </p:stCondLst>
                                  <p:childTnLst>
                                    <p:set>
                                      <p:cBhvr>
                                        <p:cTn id="208" dur="1" fill="hold">
                                          <p:stCondLst>
                                            <p:cond delay="0"/>
                                          </p:stCondLst>
                                        </p:cTn>
                                        <p:tgtEl>
                                          <p:spTgt spid="112"/>
                                        </p:tgtEl>
                                        <p:attrNameLst>
                                          <p:attrName>style.visibility</p:attrName>
                                        </p:attrNameLst>
                                      </p:cBhvr>
                                      <p:to>
                                        <p:strVal val="visible"/>
                                      </p:to>
                                    </p:set>
                                    <p:animEffect transition="in" filter="barn(inVertical)">
                                      <p:cBhvr>
                                        <p:cTn id="209" dur="500"/>
                                        <p:tgtEl>
                                          <p:spTgt spid="112"/>
                                        </p:tgtEl>
                                      </p:cBhvr>
                                    </p:animEffect>
                                  </p:childTnLst>
                                </p:cTn>
                              </p:par>
                              <p:par>
                                <p:cTn id="210" presetID="16" presetClass="entr" presetSubtype="21" fill="hold" nodeType="withEffect">
                                  <p:stCondLst>
                                    <p:cond delay="400"/>
                                  </p:stCondLst>
                                  <p:childTnLst>
                                    <p:set>
                                      <p:cBhvr>
                                        <p:cTn id="211" dur="1" fill="hold">
                                          <p:stCondLst>
                                            <p:cond delay="0"/>
                                          </p:stCondLst>
                                        </p:cTn>
                                        <p:tgtEl>
                                          <p:spTgt spid="113"/>
                                        </p:tgtEl>
                                        <p:attrNameLst>
                                          <p:attrName>style.visibility</p:attrName>
                                        </p:attrNameLst>
                                      </p:cBhvr>
                                      <p:to>
                                        <p:strVal val="visible"/>
                                      </p:to>
                                    </p:set>
                                    <p:animEffect transition="in" filter="barn(inVertical)">
                                      <p:cBhvr>
                                        <p:cTn id="212" dur="500"/>
                                        <p:tgtEl>
                                          <p:spTgt spid="113"/>
                                        </p:tgtEl>
                                      </p:cBhvr>
                                    </p:animEffect>
                                  </p:childTnLst>
                                </p:cTn>
                              </p:par>
                              <p:par>
                                <p:cTn id="213" presetID="16" presetClass="entr" presetSubtype="21" fill="hold" nodeType="withEffect">
                                  <p:stCondLst>
                                    <p:cond delay="0"/>
                                  </p:stCondLst>
                                  <p:childTnLst>
                                    <p:set>
                                      <p:cBhvr>
                                        <p:cTn id="214" dur="1" fill="hold">
                                          <p:stCondLst>
                                            <p:cond delay="0"/>
                                          </p:stCondLst>
                                        </p:cTn>
                                        <p:tgtEl>
                                          <p:spTgt spid="114"/>
                                        </p:tgtEl>
                                        <p:attrNameLst>
                                          <p:attrName>style.visibility</p:attrName>
                                        </p:attrNameLst>
                                      </p:cBhvr>
                                      <p:to>
                                        <p:strVal val="visible"/>
                                      </p:to>
                                    </p:set>
                                    <p:animEffect transition="in" filter="barn(inVertical)">
                                      <p:cBhvr>
                                        <p:cTn id="215" dur="500"/>
                                        <p:tgtEl>
                                          <p:spTgt spid="114"/>
                                        </p:tgtEl>
                                      </p:cBhvr>
                                    </p:animEffect>
                                  </p:childTnLst>
                                </p:cTn>
                              </p:par>
                              <p:par>
                                <p:cTn id="216" presetID="16" presetClass="entr" presetSubtype="21" fill="hold" nodeType="withEffect">
                                  <p:stCondLst>
                                    <p:cond delay="300"/>
                                  </p:stCondLst>
                                  <p:childTnLst>
                                    <p:set>
                                      <p:cBhvr>
                                        <p:cTn id="217" dur="1" fill="hold">
                                          <p:stCondLst>
                                            <p:cond delay="0"/>
                                          </p:stCondLst>
                                        </p:cTn>
                                        <p:tgtEl>
                                          <p:spTgt spid="115"/>
                                        </p:tgtEl>
                                        <p:attrNameLst>
                                          <p:attrName>style.visibility</p:attrName>
                                        </p:attrNameLst>
                                      </p:cBhvr>
                                      <p:to>
                                        <p:strVal val="visible"/>
                                      </p:to>
                                    </p:set>
                                    <p:animEffect transition="in" filter="barn(inVertical)">
                                      <p:cBhvr>
                                        <p:cTn id="218" dur="500"/>
                                        <p:tgtEl>
                                          <p:spTgt spid="115"/>
                                        </p:tgtEl>
                                      </p:cBhvr>
                                    </p:animEffect>
                                  </p:childTnLst>
                                </p:cTn>
                              </p:par>
                              <p:par>
                                <p:cTn id="219" presetID="16" presetClass="entr" presetSubtype="21" fill="hold" nodeType="withEffect">
                                  <p:stCondLst>
                                    <p:cond delay="200"/>
                                  </p:stCondLst>
                                  <p:childTnLst>
                                    <p:set>
                                      <p:cBhvr>
                                        <p:cTn id="220" dur="1" fill="hold">
                                          <p:stCondLst>
                                            <p:cond delay="0"/>
                                          </p:stCondLst>
                                        </p:cTn>
                                        <p:tgtEl>
                                          <p:spTgt spid="116"/>
                                        </p:tgtEl>
                                        <p:attrNameLst>
                                          <p:attrName>style.visibility</p:attrName>
                                        </p:attrNameLst>
                                      </p:cBhvr>
                                      <p:to>
                                        <p:strVal val="visible"/>
                                      </p:to>
                                    </p:set>
                                    <p:animEffect transition="in" filter="barn(inVertical)">
                                      <p:cBhvr>
                                        <p:cTn id="221" dur="500"/>
                                        <p:tgtEl>
                                          <p:spTgt spid="116"/>
                                        </p:tgtEl>
                                      </p:cBhvr>
                                    </p:animEffect>
                                  </p:childTnLst>
                                </p:cTn>
                              </p:par>
                              <p:par>
                                <p:cTn id="222" presetID="16" presetClass="entr" presetSubtype="21" fill="hold" nodeType="withEffect">
                                  <p:stCondLst>
                                    <p:cond delay="100"/>
                                  </p:stCondLst>
                                  <p:childTnLst>
                                    <p:set>
                                      <p:cBhvr>
                                        <p:cTn id="223" dur="1" fill="hold">
                                          <p:stCondLst>
                                            <p:cond delay="0"/>
                                          </p:stCondLst>
                                        </p:cTn>
                                        <p:tgtEl>
                                          <p:spTgt spid="117"/>
                                        </p:tgtEl>
                                        <p:attrNameLst>
                                          <p:attrName>style.visibility</p:attrName>
                                        </p:attrNameLst>
                                      </p:cBhvr>
                                      <p:to>
                                        <p:strVal val="visible"/>
                                      </p:to>
                                    </p:set>
                                    <p:animEffect transition="in" filter="barn(inVertical)">
                                      <p:cBhvr>
                                        <p:cTn id="224" dur="500"/>
                                        <p:tgtEl>
                                          <p:spTgt spid="117"/>
                                        </p:tgtEl>
                                      </p:cBhvr>
                                    </p:animEffect>
                                  </p:childTnLst>
                                </p:cTn>
                              </p:par>
                              <p:par>
                                <p:cTn id="225" presetID="16" presetClass="entr" presetSubtype="21" fill="hold" nodeType="withEffect">
                                  <p:stCondLst>
                                    <p:cond delay="500"/>
                                  </p:stCondLst>
                                  <p:childTnLst>
                                    <p:set>
                                      <p:cBhvr>
                                        <p:cTn id="226" dur="1" fill="hold">
                                          <p:stCondLst>
                                            <p:cond delay="0"/>
                                          </p:stCondLst>
                                        </p:cTn>
                                        <p:tgtEl>
                                          <p:spTgt spid="118"/>
                                        </p:tgtEl>
                                        <p:attrNameLst>
                                          <p:attrName>style.visibility</p:attrName>
                                        </p:attrNameLst>
                                      </p:cBhvr>
                                      <p:to>
                                        <p:strVal val="visible"/>
                                      </p:to>
                                    </p:set>
                                    <p:animEffect transition="in" filter="barn(inVertical)">
                                      <p:cBhvr>
                                        <p:cTn id="227" dur="500"/>
                                        <p:tgtEl>
                                          <p:spTgt spid="118"/>
                                        </p:tgtEl>
                                      </p:cBhvr>
                                    </p:animEffect>
                                  </p:childTnLst>
                                </p:cTn>
                              </p:par>
                              <p:par>
                                <p:cTn id="228" presetID="16" presetClass="entr" presetSubtype="21" fill="hold" nodeType="withEffect">
                                  <p:stCondLst>
                                    <p:cond delay="200"/>
                                  </p:stCondLst>
                                  <p:childTnLst>
                                    <p:set>
                                      <p:cBhvr>
                                        <p:cTn id="229" dur="1" fill="hold">
                                          <p:stCondLst>
                                            <p:cond delay="0"/>
                                          </p:stCondLst>
                                        </p:cTn>
                                        <p:tgtEl>
                                          <p:spTgt spid="119"/>
                                        </p:tgtEl>
                                        <p:attrNameLst>
                                          <p:attrName>style.visibility</p:attrName>
                                        </p:attrNameLst>
                                      </p:cBhvr>
                                      <p:to>
                                        <p:strVal val="visible"/>
                                      </p:to>
                                    </p:set>
                                    <p:animEffect transition="in" filter="barn(inVertical)">
                                      <p:cBhvr>
                                        <p:cTn id="230" dur="500"/>
                                        <p:tgtEl>
                                          <p:spTgt spid="119"/>
                                        </p:tgtEl>
                                      </p:cBhvr>
                                    </p:animEffect>
                                  </p:childTnLst>
                                </p:cTn>
                              </p:par>
                              <p:par>
                                <p:cTn id="231" presetID="16" presetClass="entr" presetSubtype="21" fill="hold" nodeType="withEffect">
                                  <p:stCondLst>
                                    <p:cond delay="400"/>
                                  </p:stCondLst>
                                  <p:childTnLst>
                                    <p:set>
                                      <p:cBhvr>
                                        <p:cTn id="232" dur="1" fill="hold">
                                          <p:stCondLst>
                                            <p:cond delay="0"/>
                                          </p:stCondLst>
                                        </p:cTn>
                                        <p:tgtEl>
                                          <p:spTgt spid="175"/>
                                        </p:tgtEl>
                                        <p:attrNameLst>
                                          <p:attrName>style.visibility</p:attrName>
                                        </p:attrNameLst>
                                      </p:cBhvr>
                                      <p:to>
                                        <p:strVal val="visible"/>
                                      </p:to>
                                    </p:set>
                                    <p:animEffect transition="in" filter="barn(inVertical)">
                                      <p:cBhvr>
                                        <p:cTn id="233" dur="500"/>
                                        <p:tgtEl>
                                          <p:spTgt spid="175"/>
                                        </p:tgtEl>
                                      </p:cBhvr>
                                    </p:animEffect>
                                  </p:childTnLst>
                                </p:cTn>
                              </p:par>
                              <p:par>
                                <p:cTn id="234" presetID="16" presetClass="entr" presetSubtype="21" fill="hold" nodeType="withEffect">
                                  <p:stCondLst>
                                    <p:cond delay="0"/>
                                  </p:stCondLst>
                                  <p:childTnLst>
                                    <p:set>
                                      <p:cBhvr>
                                        <p:cTn id="235" dur="1" fill="hold">
                                          <p:stCondLst>
                                            <p:cond delay="0"/>
                                          </p:stCondLst>
                                        </p:cTn>
                                        <p:tgtEl>
                                          <p:spTgt spid="176"/>
                                        </p:tgtEl>
                                        <p:attrNameLst>
                                          <p:attrName>style.visibility</p:attrName>
                                        </p:attrNameLst>
                                      </p:cBhvr>
                                      <p:to>
                                        <p:strVal val="visible"/>
                                      </p:to>
                                    </p:set>
                                    <p:animEffect transition="in" filter="barn(inVertical)">
                                      <p:cBhvr>
                                        <p:cTn id="236" dur="500"/>
                                        <p:tgtEl>
                                          <p:spTgt spid="176"/>
                                        </p:tgtEl>
                                      </p:cBhvr>
                                    </p:animEffect>
                                  </p:childTnLst>
                                </p:cTn>
                              </p:par>
                              <p:par>
                                <p:cTn id="237" presetID="16" presetClass="entr" presetSubtype="21" fill="hold" nodeType="withEffect">
                                  <p:stCondLst>
                                    <p:cond delay="100"/>
                                  </p:stCondLst>
                                  <p:childTnLst>
                                    <p:set>
                                      <p:cBhvr>
                                        <p:cTn id="238" dur="1" fill="hold">
                                          <p:stCondLst>
                                            <p:cond delay="0"/>
                                          </p:stCondLst>
                                        </p:cTn>
                                        <p:tgtEl>
                                          <p:spTgt spid="178"/>
                                        </p:tgtEl>
                                        <p:attrNameLst>
                                          <p:attrName>style.visibility</p:attrName>
                                        </p:attrNameLst>
                                      </p:cBhvr>
                                      <p:to>
                                        <p:strVal val="visible"/>
                                      </p:to>
                                    </p:set>
                                    <p:animEffect transition="in" filter="barn(inVertical)">
                                      <p:cBhvr>
                                        <p:cTn id="239" dur="500"/>
                                        <p:tgtEl>
                                          <p:spTgt spid="178"/>
                                        </p:tgtEl>
                                      </p:cBhvr>
                                    </p:animEffect>
                                  </p:childTnLst>
                                </p:cTn>
                              </p:par>
                              <p:par>
                                <p:cTn id="240" presetID="16" presetClass="entr" presetSubtype="21" fill="hold" nodeType="withEffect">
                                  <p:stCondLst>
                                    <p:cond delay="300"/>
                                  </p:stCondLst>
                                  <p:childTnLst>
                                    <p:set>
                                      <p:cBhvr>
                                        <p:cTn id="241" dur="1" fill="hold">
                                          <p:stCondLst>
                                            <p:cond delay="0"/>
                                          </p:stCondLst>
                                        </p:cTn>
                                        <p:tgtEl>
                                          <p:spTgt spid="184"/>
                                        </p:tgtEl>
                                        <p:attrNameLst>
                                          <p:attrName>style.visibility</p:attrName>
                                        </p:attrNameLst>
                                      </p:cBhvr>
                                      <p:to>
                                        <p:strVal val="visible"/>
                                      </p:to>
                                    </p:set>
                                    <p:animEffect transition="in" filter="barn(inVertical)">
                                      <p:cBhvr>
                                        <p:cTn id="242" dur="500"/>
                                        <p:tgtEl>
                                          <p:spTgt spid="184"/>
                                        </p:tgtEl>
                                      </p:cBhvr>
                                    </p:animEffect>
                                  </p:childTnLst>
                                </p:cTn>
                              </p:par>
                              <p:par>
                                <p:cTn id="243" presetID="10" presetClass="entr" presetSubtype="0" fill="hold" grpId="0" nodeType="withEffect">
                                  <p:stCondLst>
                                    <p:cond delay="750"/>
                                  </p:stCondLst>
                                  <p:childTnLst>
                                    <p:set>
                                      <p:cBhvr>
                                        <p:cTn id="244" dur="1" fill="hold">
                                          <p:stCondLst>
                                            <p:cond delay="0"/>
                                          </p:stCondLst>
                                        </p:cTn>
                                        <p:tgtEl>
                                          <p:spTgt spid="151"/>
                                        </p:tgtEl>
                                        <p:attrNameLst>
                                          <p:attrName>style.visibility</p:attrName>
                                        </p:attrNameLst>
                                      </p:cBhvr>
                                      <p:to>
                                        <p:strVal val="visible"/>
                                      </p:to>
                                    </p:set>
                                    <p:animEffect transition="in" filter="fade">
                                      <p:cBhvr>
                                        <p:cTn id="245" dur="750"/>
                                        <p:tgtEl>
                                          <p:spTgt spid="151"/>
                                        </p:tgtEl>
                                      </p:cBhvr>
                                    </p:animEffect>
                                  </p:childTnLst>
                                </p:cTn>
                              </p:par>
                            </p:childTnLst>
                          </p:cTn>
                        </p:par>
                        <p:par>
                          <p:cTn id="246" fill="hold" nodeType="afterGroup">
                            <p:stCondLst>
                              <p:cond delay="2300"/>
                            </p:stCondLst>
                            <p:childTnLst>
                              <p:par>
                                <p:cTn id="247" presetID="53" presetClass="entr" presetSubtype="0" fill="hold" grpId="0" nodeType="afterEffect">
                                  <p:stCondLst>
                                    <p:cond delay="0"/>
                                  </p:stCondLst>
                                  <p:childTnLst>
                                    <p:set>
                                      <p:cBhvr>
                                        <p:cTn id="248" dur="1" fill="hold">
                                          <p:stCondLst>
                                            <p:cond delay="0"/>
                                          </p:stCondLst>
                                        </p:cTn>
                                        <p:tgtEl>
                                          <p:spTgt spid="153"/>
                                        </p:tgtEl>
                                        <p:attrNameLst>
                                          <p:attrName>style.visibility</p:attrName>
                                        </p:attrNameLst>
                                      </p:cBhvr>
                                      <p:to>
                                        <p:strVal val="visible"/>
                                      </p:to>
                                    </p:set>
                                    <p:anim calcmode="lin" valueType="num">
                                      <p:cBhvr>
                                        <p:cTn id="249" dur="500" fill="hold"/>
                                        <p:tgtEl>
                                          <p:spTgt spid="153"/>
                                        </p:tgtEl>
                                        <p:attrNameLst>
                                          <p:attrName>ppt_w</p:attrName>
                                        </p:attrNameLst>
                                      </p:cBhvr>
                                      <p:tavLst>
                                        <p:tav tm="0">
                                          <p:val>
                                            <p:fltVal val="0"/>
                                          </p:val>
                                        </p:tav>
                                        <p:tav tm="100000">
                                          <p:val>
                                            <p:strVal val="#ppt_w"/>
                                          </p:val>
                                        </p:tav>
                                      </p:tavLst>
                                    </p:anim>
                                    <p:anim calcmode="lin" valueType="num">
                                      <p:cBhvr>
                                        <p:cTn id="250" dur="500" fill="hold"/>
                                        <p:tgtEl>
                                          <p:spTgt spid="153"/>
                                        </p:tgtEl>
                                        <p:attrNameLst>
                                          <p:attrName>ppt_h</p:attrName>
                                        </p:attrNameLst>
                                      </p:cBhvr>
                                      <p:tavLst>
                                        <p:tav tm="0">
                                          <p:val>
                                            <p:fltVal val="0"/>
                                          </p:val>
                                        </p:tav>
                                        <p:tav tm="100000">
                                          <p:val>
                                            <p:strVal val="#ppt_h"/>
                                          </p:val>
                                        </p:tav>
                                      </p:tavLst>
                                    </p:anim>
                                    <p:animEffect transition="in" filter="fade">
                                      <p:cBhvr>
                                        <p:cTn id="251" dur="500"/>
                                        <p:tgtEl>
                                          <p:spTgt spid="153"/>
                                        </p:tgtEl>
                                      </p:cBhvr>
                                    </p:animEffect>
                                  </p:childTnLst>
                                </p:cTn>
                              </p:par>
                              <p:par>
                                <p:cTn id="252" presetID="53" presetClass="entr" presetSubtype="0" fill="hold" grpId="0" nodeType="withEffect">
                                  <p:stCondLst>
                                    <p:cond delay="0"/>
                                  </p:stCondLst>
                                  <p:childTnLst>
                                    <p:set>
                                      <p:cBhvr>
                                        <p:cTn id="253" dur="1" fill="hold">
                                          <p:stCondLst>
                                            <p:cond delay="0"/>
                                          </p:stCondLst>
                                        </p:cTn>
                                        <p:tgtEl>
                                          <p:spTgt spid="154"/>
                                        </p:tgtEl>
                                        <p:attrNameLst>
                                          <p:attrName>style.visibility</p:attrName>
                                        </p:attrNameLst>
                                      </p:cBhvr>
                                      <p:to>
                                        <p:strVal val="visible"/>
                                      </p:to>
                                    </p:set>
                                    <p:anim calcmode="lin" valueType="num">
                                      <p:cBhvr>
                                        <p:cTn id="254" dur="500" fill="hold"/>
                                        <p:tgtEl>
                                          <p:spTgt spid="154"/>
                                        </p:tgtEl>
                                        <p:attrNameLst>
                                          <p:attrName>ppt_w</p:attrName>
                                        </p:attrNameLst>
                                      </p:cBhvr>
                                      <p:tavLst>
                                        <p:tav tm="0">
                                          <p:val>
                                            <p:fltVal val="0"/>
                                          </p:val>
                                        </p:tav>
                                        <p:tav tm="100000">
                                          <p:val>
                                            <p:strVal val="#ppt_w"/>
                                          </p:val>
                                        </p:tav>
                                      </p:tavLst>
                                    </p:anim>
                                    <p:anim calcmode="lin" valueType="num">
                                      <p:cBhvr>
                                        <p:cTn id="255" dur="500" fill="hold"/>
                                        <p:tgtEl>
                                          <p:spTgt spid="154"/>
                                        </p:tgtEl>
                                        <p:attrNameLst>
                                          <p:attrName>ppt_h</p:attrName>
                                        </p:attrNameLst>
                                      </p:cBhvr>
                                      <p:tavLst>
                                        <p:tav tm="0">
                                          <p:val>
                                            <p:fltVal val="0"/>
                                          </p:val>
                                        </p:tav>
                                        <p:tav tm="100000">
                                          <p:val>
                                            <p:strVal val="#ppt_h"/>
                                          </p:val>
                                        </p:tav>
                                      </p:tavLst>
                                    </p:anim>
                                    <p:animEffect transition="in" filter="fade">
                                      <p:cBhvr>
                                        <p:cTn id="256" dur="500"/>
                                        <p:tgtEl>
                                          <p:spTgt spid="154"/>
                                        </p:tgtEl>
                                      </p:cBhvr>
                                    </p:animEffect>
                                  </p:childTnLst>
                                </p:cTn>
                              </p:par>
                              <p:par>
                                <p:cTn id="257" presetID="53" presetClass="entr" presetSubtype="0" fill="hold" grpId="0" nodeType="withEffect">
                                  <p:stCondLst>
                                    <p:cond delay="0"/>
                                  </p:stCondLst>
                                  <p:childTnLst>
                                    <p:set>
                                      <p:cBhvr>
                                        <p:cTn id="258" dur="1" fill="hold">
                                          <p:stCondLst>
                                            <p:cond delay="0"/>
                                          </p:stCondLst>
                                        </p:cTn>
                                        <p:tgtEl>
                                          <p:spTgt spid="157"/>
                                        </p:tgtEl>
                                        <p:attrNameLst>
                                          <p:attrName>style.visibility</p:attrName>
                                        </p:attrNameLst>
                                      </p:cBhvr>
                                      <p:to>
                                        <p:strVal val="visible"/>
                                      </p:to>
                                    </p:set>
                                    <p:anim calcmode="lin" valueType="num">
                                      <p:cBhvr>
                                        <p:cTn id="259" dur="500" fill="hold"/>
                                        <p:tgtEl>
                                          <p:spTgt spid="157"/>
                                        </p:tgtEl>
                                        <p:attrNameLst>
                                          <p:attrName>ppt_w</p:attrName>
                                        </p:attrNameLst>
                                      </p:cBhvr>
                                      <p:tavLst>
                                        <p:tav tm="0">
                                          <p:val>
                                            <p:fltVal val="0"/>
                                          </p:val>
                                        </p:tav>
                                        <p:tav tm="100000">
                                          <p:val>
                                            <p:strVal val="#ppt_w"/>
                                          </p:val>
                                        </p:tav>
                                      </p:tavLst>
                                    </p:anim>
                                    <p:anim calcmode="lin" valueType="num">
                                      <p:cBhvr>
                                        <p:cTn id="260" dur="500" fill="hold"/>
                                        <p:tgtEl>
                                          <p:spTgt spid="157"/>
                                        </p:tgtEl>
                                        <p:attrNameLst>
                                          <p:attrName>ppt_h</p:attrName>
                                        </p:attrNameLst>
                                      </p:cBhvr>
                                      <p:tavLst>
                                        <p:tav tm="0">
                                          <p:val>
                                            <p:fltVal val="0"/>
                                          </p:val>
                                        </p:tav>
                                        <p:tav tm="100000">
                                          <p:val>
                                            <p:strVal val="#ppt_h"/>
                                          </p:val>
                                        </p:tav>
                                      </p:tavLst>
                                    </p:anim>
                                    <p:animEffect transition="in" filter="fade">
                                      <p:cBhvr>
                                        <p:cTn id="261" dur="500"/>
                                        <p:tgtEl>
                                          <p:spTgt spid="157"/>
                                        </p:tgtEl>
                                      </p:cBhvr>
                                    </p:animEffect>
                                  </p:childTnLst>
                                </p:cTn>
                              </p:par>
                              <p:par>
                                <p:cTn id="262" presetID="53" presetClass="entr" presetSubtype="0" fill="hold" grpId="0" nodeType="withEffect">
                                  <p:stCondLst>
                                    <p:cond delay="0"/>
                                  </p:stCondLst>
                                  <p:childTnLst>
                                    <p:set>
                                      <p:cBhvr>
                                        <p:cTn id="263" dur="1" fill="hold">
                                          <p:stCondLst>
                                            <p:cond delay="0"/>
                                          </p:stCondLst>
                                        </p:cTn>
                                        <p:tgtEl>
                                          <p:spTgt spid="160"/>
                                        </p:tgtEl>
                                        <p:attrNameLst>
                                          <p:attrName>style.visibility</p:attrName>
                                        </p:attrNameLst>
                                      </p:cBhvr>
                                      <p:to>
                                        <p:strVal val="visible"/>
                                      </p:to>
                                    </p:set>
                                    <p:anim calcmode="lin" valueType="num">
                                      <p:cBhvr>
                                        <p:cTn id="264" dur="500" fill="hold"/>
                                        <p:tgtEl>
                                          <p:spTgt spid="160"/>
                                        </p:tgtEl>
                                        <p:attrNameLst>
                                          <p:attrName>ppt_w</p:attrName>
                                        </p:attrNameLst>
                                      </p:cBhvr>
                                      <p:tavLst>
                                        <p:tav tm="0">
                                          <p:val>
                                            <p:fltVal val="0"/>
                                          </p:val>
                                        </p:tav>
                                        <p:tav tm="100000">
                                          <p:val>
                                            <p:strVal val="#ppt_w"/>
                                          </p:val>
                                        </p:tav>
                                      </p:tavLst>
                                    </p:anim>
                                    <p:anim calcmode="lin" valueType="num">
                                      <p:cBhvr>
                                        <p:cTn id="265" dur="500" fill="hold"/>
                                        <p:tgtEl>
                                          <p:spTgt spid="160"/>
                                        </p:tgtEl>
                                        <p:attrNameLst>
                                          <p:attrName>ppt_h</p:attrName>
                                        </p:attrNameLst>
                                      </p:cBhvr>
                                      <p:tavLst>
                                        <p:tav tm="0">
                                          <p:val>
                                            <p:fltVal val="0"/>
                                          </p:val>
                                        </p:tav>
                                        <p:tav tm="100000">
                                          <p:val>
                                            <p:strVal val="#ppt_h"/>
                                          </p:val>
                                        </p:tav>
                                      </p:tavLst>
                                    </p:anim>
                                    <p:animEffect transition="in" filter="fade">
                                      <p:cBhvr>
                                        <p:cTn id="266" dur="500"/>
                                        <p:tgtEl>
                                          <p:spTgt spid="160"/>
                                        </p:tgtEl>
                                      </p:cBhvr>
                                    </p:animEffect>
                                  </p:childTnLst>
                                </p:cTn>
                              </p:par>
                            </p:childTnLst>
                          </p:cTn>
                        </p:par>
                        <p:par>
                          <p:cTn id="267" fill="hold" nodeType="afterGroup">
                            <p:stCondLst>
                              <p:cond delay="2800"/>
                            </p:stCondLst>
                            <p:childTnLst>
                              <p:par>
                                <p:cTn id="268" presetID="12" presetClass="entr" presetSubtype="8" fill="hold" nodeType="afterEffect">
                                  <p:stCondLst>
                                    <p:cond delay="0"/>
                                  </p:stCondLst>
                                  <p:childTnLst>
                                    <p:set>
                                      <p:cBhvr>
                                        <p:cTn id="269" dur="1" fill="hold">
                                          <p:stCondLst>
                                            <p:cond delay="0"/>
                                          </p:stCondLst>
                                        </p:cTn>
                                        <p:tgtEl>
                                          <p:spTgt spid="27"/>
                                        </p:tgtEl>
                                        <p:attrNameLst>
                                          <p:attrName>style.visibility</p:attrName>
                                        </p:attrNameLst>
                                      </p:cBhvr>
                                      <p:to>
                                        <p:strVal val="visible"/>
                                      </p:to>
                                    </p:set>
                                    <p:anim calcmode="lin" valueType="num">
                                      <p:cBhvr additive="base">
                                        <p:cTn id="270" dur="500"/>
                                        <p:tgtEl>
                                          <p:spTgt spid="27"/>
                                        </p:tgtEl>
                                        <p:attrNameLst>
                                          <p:attrName>ppt_x</p:attrName>
                                        </p:attrNameLst>
                                      </p:cBhvr>
                                      <p:tavLst>
                                        <p:tav tm="0">
                                          <p:val>
                                            <p:strVal val="#ppt_x-#ppt_w*1.125000"/>
                                          </p:val>
                                        </p:tav>
                                        <p:tav tm="100000">
                                          <p:val>
                                            <p:strVal val="#ppt_x"/>
                                          </p:val>
                                        </p:tav>
                                      </p:tavLst>
                                    </p:anim>
                                    <p:animEffect transition="in" filter="wipe(right)">
                                      <p:cBhvr>
                                        <p:cTn id="271" dur="500"/>
                                        <p:tgtEl>
                                          <p:spTgt spid="27"/>
                                        </p:tgtEl>
                                      </p:cBhvr>
                                    </p:animEffect>
                                  </p:childTnLst>
                                </p:cTn>
                              </p:par>
                              <p:par>
                                <p:cTn id="272" presetID="12" presetClass="entr" presetSubtype="8" fill="hold" nodeType="withEffect">
                                  <p:stCondLst>
                                    <p:cond delay="0"/>
                                  </p:stCondLst>
                                  <p:childTnLst>
                                    <p:set>
                                      <p:cBhvr>
                                        <p:cTn id="273" dur="1" fill="hold">
                                          <p:stCondLst>
                                            <p:cond delay="0"/>
                                          </p:stCondLst>
                                        </p:cTn>
                                        <p:tgtEl>
                                          <p:spTgt spid="26"/>
                                        </p:tgtEl>
                                        <p:attrNameLst>
                                          <p:attrName>style.visibility</p:attrName>
                                        </p:attrNameLst>
                                      </p:cBhvr>
                                      <p:to>
                                        <p:strVal val="visible"/>
                                      </p:to>
                                    </p:set>
                                    <p:anim calcmode="lin" valueType="num">
                                      <p:cBhvr additive="base">
                                        <p:cTn id="274" dur="500"/>
                                        <p:tgtEl>
                                          <p:spTgt spid="26"/>
                                        </p:tgtEl>
                                        <p:attrNameLst>
                                          <p:attrName>ppt_x</p:attrName>
                                        </p:attrNameLst>
                                      </p:cBhvr>
                                      <p:tavLst>
                                        <p:tav tm="0">
                                          <p:val>
                                            <p:strVal val="#ppt_x-#ppt_w*1.125000"/>
                                          </p:val>
                                        </p:tav>
                                        <p:tav tm="100000">
                                          <p:val>
                                            <p:strVal val="#ppt_x"/>
                                          </p:val>
                                        </p:tav>
                                      </p:tavLst>
                                    </p:anim>
                                    <p:animEffect transition="in" filter="wipe(right)">
                                      <p:cBhvr>
                                        <p:cTn id="275" dur="500"/>
                                        <p:tgtEl>
                                          <p:spTgt spid="26"/>
                                        </p:tgtEl>
                                      </p:cBhvr>
                                    </p:animEffect>
                                  </p:childTnLst>
                                </p:cTn>
                              </p:par>
                              <p:par>
                                <p:cTn id="276" presetID="12" presetClass="entr" presetSubtype="8" fill="hold" nodeType="withEffect">
                                  <p:stCondLst>
                                    <p:cond delay="0"/>
                                  </p:stCondLst>
                                  <p:childTnLst>
                                    <p:set>
                                      <p:cBhvr>
                                        <p:cTn id="277" dur="1" fill="hold">
                                          <p:stCondLst>
                                            <p:cond delay="0"/>
                                          </p:stCondLst>
                                        </p:cTn>
                                        <p:tgtEl>
                                          <p:spTgt spid="25"/>
                                        </p:tgtEl>
                                        <p:attrNameLst>
                                          <p:attrName>style.visibility</p:attrName>
                                        </p:attrNameLst>
                                      </p:cBhvr>
                                      <p:to>
                                        <p:strVal val="visible"/>
                                      </p:to>
                                    </p:set>
                                    <p:anim calcmode="lin" valueType="num">
                                      <p:cBhvr additive="base">
                                        <p:cTn id="278" dur="500"/>
                                        <p:tgtEl>
                                          <p:spTgt spid="25"/>
                                        </p:tgtEl>
                                        <p:attrNameLst>
                                          <p:attrName>ppt_x</p:attrName>
                                        </p:attrNameLst>
                                      </p:cBhvr>
                                      <p:tavLst>
                                        <p:tav tm="0">
                                          <p:val>
                                            <p:strVal val="#ppt_x-#ppt_w*1.125000"/>
                                          </p:val>
                                        </p:tav>
                                        <p:tav tm="100000">
                                          <p:val>
                                            <p:strVal val="#ppt_x"/>
                                          </p:val>
                                        </p:tav>
                                      </p:tavLst>
                                    </p:anim>
                                    <p:animEffect transition="in" filter="wipe(right)">
                                      <p:cBhvr>
                                        <p:cTn id="279" dur="500"/>
                                        <p:tgtEl>
                                          <p:spTgt spid="25"/>
                                        </p:tgtEl>
                                      </p:cBhvr>
                                    </p:animEffect>
                                  </p:childTnLst>
                                </p:cTn>
                              </p:par>
                              <p:par>
                                <p:cTn id="280" presetID="12" presetClass="entr" presetSubtype="8" fill="hold" nodeType="withEffect">
                                  <p:stCondLst>
                                    <p:cond delay="0"/>
                                  </p:stCondLst>
                                  <p:childTnLst>
                                    <p:set>
                                      <p:cBhvr>
                                        <p:cTn id="281" dur="1" fill="hold">
                                          <p:stCondLst>
                                            <p:cond delay="0"/>
                                          </p:stCondLst>
                                        </p:cTn>
                                        <p:tgtEl>
                                          <p:spTgt spid="23"/>
                                        </p:tgtEl>
                                        <p:attrNameLst>
                                          <p:attrName>style.visibility</p:attrName>
                                        </p:attrNameLst>
                                      </p:cBhvr>
                                      <p:to>
                                        <p:strVal val="visible"/>
                                      </p:to>
                                    </p:set>
                                    <p:anim calcmode="lin" valueType="num">
                                      <p:cBhvr additive="base">
                                        <p:cTn id="282" dur="500"/>
                                        <p:tgtEl>
                                          <p:spTgt spid="23"/>
                                        </p:tgtEl>
                                        <p:attrNameLst>
                                          <p:attrName>ppt_x</p:attrName>
                                        </p:attrNameLst>
                                      </p:cBhvr>
                                      <p:tavLst>
                                        <p:tav tm="0">
                                          <p:val>
                                            <p:strVal val="#ppt_x-#ppt_w*1.125000"/>
                                          </p:val>
                                        </p:tav>
                                        <p:tav tm="100000">
                                          <p:val>
                                            <p:strVal val="#ppt_x"/>
                                          </p:val>
                                        </p:tav>
                                      </p:tavLst>
                                    </p:anim>
                                    <p:animEffect transition="in" filter="wipe(right)">
                                      <p:cBhvr>
                                        <p:cTn id="28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4" grpId="0" animBg="1"/>
      <p:bldP spid="145" grpId="0" animBg="1"/>
      <p:bldP spid="147" grpId="0" animBg="1"/>
      <p:bldP spid="148" grpId="0" animBg="1"/>
      <p:bldP spid="150" grpId="0" animBg="1"/>
      <p:bldP spid="174" grpId="0" animBg="1"/>
      <p:bldP spid="183" grpId="0" animBg="1"/>
      <p:bldP spid="151" grpId="0"/>
      <p:bldP spid="153" grpId="0" animBg="1"/>
      <p:bldP spid="154" grpId="0" animBg="1"/>
      <p:bldP spid="157" grpId="0" animBg="1"/>
      <p:bldP spid="16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FF8EB3D-516A-429A-A8B7-3D252A947450}"/>
              </a:ext>
            </a:extLst>
          </p:cNvPr>
          <p:cNvSpPr txBox="1"/>
          <p:nvPr/>
        </p:nvSpPr>
        <p:spPr>
          <a:xfrm>
            <a:off x="561754" y="1273492"/>
            <a:ext cx="885093" cy="4031873"/>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搜索界面与智能体</a:t>
            </a:r>
          </a:p>
        </p:txBody>
      </p:sp>
      <p:pic>
        <p:nvPicPr>
          <p:cNvPr id="8" name="图片 7">
            <a:extLst>
              <a:ext uri="{FF2B5EF4-FFF2-40B4-BE49-F238E27FC236}">
                <a16:creationId xmlns:a16="http://schemas.microsoft.com/office/drawing/2014/main" id="{3A7F914C-0955-4101-A07B-AD039D2A90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6529" y="327363"/>
            <a:ext cx="10565939" cy="5924132"/>
          </a:xfrm>
          <a:prstGeom prst="rect">
            <a:avLst/>
          </a:prstGeom>
        </p:spPr>
      </p:pic>
    </p:spTree>
    <p:extLst>
      <p:ext uri="{BB962C8B-B14F-4D97-AF65-F5344CB8AC3E}">
        <p14:creationId xmlns:p14="http://schemas.microsoft.com/office/powerpoint/2010/main" val="282037335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AEFA6B1-EC2B-48CF-8001-4EDC3C6754EA}"/>
              </a:ext>
            </a:extLst>
          </p:cNvPr>
          <p:cNvSpPr txBox="1"/>
          <p:nvPr/>
        </p:nvSpPr>
        <p:spPr>
          <a:xfrm>
            <a:off x="11072446" y="428177"/>
            <a:ext cx="785446" cy="6001643"/>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项目概况分析与趋势统计图</a:t>
            </a:r>
          </a:p>
        </p:txBody>
      </p:sp>
      <p:pic>
        <p:nvPicPr>
          <p:cNvPr id="8" name="图片 7">
            <a:extLst>
              <a:ext uri="{FF2B5EF4-FFF2-40B4-BE49-F238E27FC236}">
                <a16:creationId xmlns:a16="http://schemas.microsoft.com/office/drawing/2014/main" id="{656BD699-8592-4E31-8B5A-84755D9FC3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08" y="557049"/>
            <a:ext cx="10228520" cy="5743901"/>
          </a:xfrm>
          <a:prstGeom prst="rect">
            <a:avLst/>
          </a:prstGeom>
        </p:spPr>
      </p:pic>
    </p:spTree>
    <p:extLst>
      <p:ext uri="{BB962C8B-B14F-4D97-AF65-F5344CB8AC3E}">
        <p14:creationId xmlns:p14="http://schemas.microsoft.com/office/powerpoint/2010/main" val="13433775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61AA00C-CC22-4207-82CF-831ADD168F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675" y="304800"/>
            <a:ext cx="5980287" cy="6248400"/>
          </a:xfrm>
          <a:prstGeom prst="rect">
            <a:avLst/>
          </a:prstGeom>
        </p:spPr>
      </p:pic>
      <p:sp>
        <p:nvSpPr>
          <p:cNvPr id="6" name="文本框 5">
            <a:extLst>
              <a:ext uri="{FF2B5EF4-FFF2-40B4-BE49-F238E27FC236}">
                <a16:creationId xmlns:a16="http://schemas.microsoft.com/office/drawing/2014/main" id="{71444170-5210-4DE1-AB2C-C69596E16686}"/>
              </a:ext>
            </a:extLst>
          </p:cNvPr>
          <p:cNvSpPr txBox="1"/>
          <p:nvPr/>
        </p:nvSpPr>
        <p:spPr>
          <a:xfrm>
            <a:off x="1452088" y="2698856"/>
            <a:ext cx="2771552" cy="1323439"/>
          </a:xfrm>
          <a:prstGeom prst="rect">
            <a:avLst/>
          </a:prstGeom>
          <a:noFill/>
        </p:spPr>
        <p:txBody>
          <a:bodyPr wrap="square" rtlCol="0">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健 康 度 评 价 报 告</a:t>
            </a:r>
          </a:p>
        </p:txBody>
      </p:sp>
      <p:sp>
        <p:nvSpPr>
          <p:cNvPr id="8" name="Freeform 6">
            <a:extLst>
              <a:ext uri="{FF2B5EF4-FFF2-40B4-BE49-F238E27FC236}">
                <a16:creationId xmlns:a16="http://schemas.microsoft.com/office/drawing/2014/main" id="{297F33E9-3529-4EA8-9620-C1D78C43ADF9}"/>
              </a:ext>
            </a:extLst>
          </p:cNvPr>
          <p:cNvSpPr/>
          <p:nvPr/>
        </p:nvSpPr>
        <p:spPr bwMode="auto">
          <a:xfrm>
            <a:off x="1750849" y="167952"/>
            <a:ext cx="2174031" cy="2174031"/>
          </a:xfrm>
          <a:custGeom>
            <a:avLst/>
            <a:gdLst>
              <a:gd name="T0" fmla="*/ 441 w 1462"/>
              <a:gd name="T1" fmla="*/ 0 h 1462"/>
              <a:gd name="T2" fmla="*/ 1323 w 1462"/>
              <a:gd name="T3" fmla="*/ 878 h 1462"/>
              <a:gd name="T4" fmla="*/ 1462 w 1462"/>
              <a:gd name="T5" fmla="*/ 740 h 1462"/>
              <a:gd name="T6" fmla="*/ 1457 w 1462"/>
              <a:gd name="T7" fmla="*/ 1094 h 1462"/>
              <a:gd name="T8" fmla="*/ 1453 w 1462"/>
              <a:gd name="T9" fmla="*/ 1449 h 1462"/>
              <a:gd name="T10" fmla="*/ 1098 w 1462"/>
              <a:gd name="T11" fmla="*/ 1457 h 1462"/>
              <a:gd name="T12" fmla="*/ 744 w 1462"/>
              <a:gd name="T13" fmla="*/ 1462 h 1462"/>
              <a:gd name="T14" fmla="*/ 882 w 1462"/>
              <a:gd name="T15" fmla="*/ 1323 h 1462"/>
              <a:gd name="T16" fmla="*/ 0 w 1462"/>
              <a:gd name="T17" fmla="*/ 445 h 1462"/>
              <a:gd name="T18" fmla="*/ 441 w 1462"/>
              <a:gd name="T19" fmla="*/ 0 h 1462"/>
              <a:gd name="connsiteX0" fmla="*/ 3016 w 10183"/>
              <a:gd name="connsiteY0" fmla="*/ 0 h 10284"/>
              <a:gd name="connsiteX1" fmla="*/ 9049 w 10183"/>
              <a:gd name="connsiteY1" fmla="*/ 6005 h 10284"/>
              <a:gd name="connsiteX2" fmla="*/ 10000 w 10183"/>
              <a:gd name="connsiteY2" fmla="*/ 5062 h 10284"/>
              <a:gd name="connsiteX3" fmla="*/ 9938 w 10183"/>
              <a:gd name="connsiteY3" fmla="*/ 9911 h 10284"/>
              <a:gd name="connsiteX4" fmla="*/ 7510 w 10183"/>
              <a:gd name="connsiteY4" fmla="*/ 9966 h 10284"/>
              <a:gd name="connsiteX5" fmla="*/ 5089 w 10183"/>
              <a:gd name="connsiteY5" fmla="*/ 10000 h 10284"/>
              <a:gd name="connsiteX6" fmla="*/ 6033 w 10183"/>
              <a:gd name="connsiteY6" fmla="*/ 9049 h 10284"/>
              <a:gd name="connsiteX7" fmla="*/ 0 w 10183"/>
              <a:gd name="connsiteY7" fmla="*/ 3044 h 10284"/>
              <a:gd name="connsiteX8" fmla="*/ 3016 w 10183"/>
              <a:gd name="connsiteY8" fmla="*/ 0 h 10284"/>
              <a:gd name="connsiteX0-1" fmla="*/ 3016 w 10356"/>
              <a:gd name="connsiteY0-2" fmla="*/ 0 h 10339"/>
              <a:gd name="connsiteX1-3" fmla="*/ 9049 w 10356"/>
              <a:gd name="connsiteY1-4" fmla="*/ 6005 h 10339"/>
              <a:gd name="connsiteX2-5" fmla="*/ 10000 w 10356"/>
              <a:gd name="connsiteY2-6" fmla="*/ 5062 h 10339"/>
              <a:gd name="connsiteX3-7" fmla="*/ 9938 w 10356"/>
              <a:gd name="connsiteY3-8" fmla="*/ 9911 h 10339"/>
              <a:gd name="connsiteX4-9" fmla="*/ 5089 w 10356"/>
              <a:gd name="connsiteY4-10" fmla="*/ 10000 h 10339"/>
              <a:gd name="connsiteX5-11" fmla="*/ 6033 w 10356"/>
              <a:gd name="connsiteY5-12" fmla="*/ 9049 h 10339"/>
              <a:gd name="connsiteX6-13" fmla="*/ 0 w 10356"/>
              <a:gd name="connsiteY6-14" fmla="*/ 3044 h 10339"/>
              <a:gd name="connsiteX7-15" fmla="*/ 3016 w 10356"/>
              <a:gd name="connsiteY7-16" fmla="*/ 0 h 10339"/>
              <a:gd name="connsiteX0-17" fmla="*/ 3016 w 10356"/>
              <a:gd name="connsiteY0-18" fmla="*/ 0 h 10000"/>
              <a:gd name="connsiteX1-19" fmla="*/ 9049 w 10356"/>
              <a:gd name="connsiteY1-20" fmla="*/ 6005 h 10000"/>
              <a:gd name="connsiteX2-21" fmla="*/ 10000 w 10356"/>
              <a:gd name="connsiteY2-22" fmla="*/ 5062 h 10000"/>
              <a:gd name="connsiteX3-23" fmla="*/ 9938 w 10356"/>
              <a:gd name="connsiteY3-24" fmla="*/ 9911 h 10000"/>
              <a:gd name="connsiteX4-25" fmla="*/ 5089 w 10356"/>
              <a:gd name="connsiteY4-26" fmla="*/ 10000 h 10000"/>
              <a:gd name="connsiteX5-27" fmla="*/ 6033 w 10356"/>
              <a:gd name="connsiteY5-28" fmla="*/ 9049 h 10000"/>
              <a:gd name="connsiteX6-29" fmla="*/ 0 w 10356"/>
              <a:gd name="connsiteY6-30" fmla="*/ 3044 h 10000"/>
              <a:gd name="connsiteX7-31" fmla="*/ 3016 w 10356"/>
              <a:gd name="connsiteY7-32" fmla="*/ 0 h 10000"/>
              <a:gd name="connsiteX0-33" fmla="*/ 3016 w 10000"/>
              <a:gd name="connsiteY0-34" fmla="*/ 0 h 10000"/>
              <a:gd name="connsiteX1-35" fmla="*/ 9049 w 10000"/>
              <a:gd name="connsiteY1-36" fmla="*/ 6005 h 10000"/>
              <a:gd name="connsiteX2-37" fmla="*/ 10000 w 10000"/>
              <a:gd name="connsiteY2-38" fmla="*/ 5062 h 10000"/>
              <a:gd name="connsiteX3-39" fmla="*/ 9938 w 10000"/>
              <a:gd name="connsiteY3-40" fmla="*/ 9911 h 10000"/>
              <a:gd name="connsiteX4-41" fmla="*/ 5089 w 10000"/>
              <a:gd name="connsiteY4-42" fmla="*/ 10000 h 10000"/>
              <a:gd name="connsiteX5-43" fmla="*/ 6033 w 10000"/>
              <a:gd name="connsiteY5-44" fmla="*/ 9049 h 10000"/>
              <a:gd name="connsiteX6-45" fmla="*/ 0 w 10000"/>
              <a:gd name="connsiteY6-46" fmla="*/ 3044 h 10000"/>
              <a:gd name="connsiteX7-47" fmla="*/ 3016 w 10000"/>
              <a:gd name="connsiteY7-48" fmla="*/ 0 h 10000"/>
              <a:gd name="connsiteX0-49" fmla="*/ 3016 w 10000"/>
              <a:gd name="connsiteY0-50" fmla="*/ 0 h 10000"/>
              <a:gd name="connsiteX1-51" fmla="*/ 9049 w 10000"/>
              <a:gd name="connsiteY1-52" fmla="*/ 6005 h 10000"/>
              <a:gd name="connsiteX2-53" fmla="*/ 10000 w 10000"/>
              <a:gd name="connsiteY2-54" fmla="*/ 5062 h 10000"/>
              <a:gd name="connsiteX3-55" fmla="*/ 9938 w 10000"/>
              <a:gd name="connsiteY3-56" fmla="*/ 9952 h 10000"/>
              <a:gd name="connsiteX4-57" fmla="*/ 5089 w 10000"/>
              <a:gd name="connsiteY4-58" fmla="*/ 10000 h 10000"/>
              <a:gd name="connsiteX5-59" fmla="*/ 6033 w 10000"/>
              <a:gd name="connsiteY5-60" fmla="*/ 9049 h 10000"/>
              <a:gd name="connsiteX6-61" fmla="*/ 0 w 10000"/>
              <a:gd name="connsiteY6-62" fmla="*/ 3044 h 10000"/>
              <a:gd name="connsiteX7-63" fmla="*/ 3016 w 10000"/>
              <a:gd name="connsiteY7-64" fmla="*/ 0 h 10000"/>
              <a:gd name="connsiteX0-65" fmla="*/ 3016 w 10000"/>
              <a:gd name="connsiteY0-66" fmla="*/ 0 h 10000"/>
              <a:gd name="connsiteX1-67" fmla="*/ 9049 w 10000"/>
              <a:gd name="connsiteY1-68" fmla="*/ 6005 h 10000"/>
              <a:gd name="connsiteX2-69" fmla="*/ 10000 w 10000"/>
              <a:gd name="connsiteY2-70" fmla="*/ 5062 h 10000"/>
              <a:gd name="connsiteX3-71" fmla="*/ 9979 w 10000"/>
              <a:gd name="connsiteY3-72" fmla="*/ 9952 h 10000"/>
              <a:gd name="connsiteX4-73" fmla="*/ 5089 w 10000"/>
              <a:gd name="connsiteY4-74" fmla="*/ 10000 h 10000"/>
              <a:gd name="connsiteX5-75" fmla="*/ 6033 w 10000"/>
              <a:gd name="connsiteY5-76" fmla="*/ 9049 h 10000"/>
              <a:gd name="connsiteX6-77" fmla="*/ 0 w 10000"/>
              <a:gd name="connsiteY6-78" fmla="*/ 3044 h 10000"/>
              <a:gd name="connsiteX7-79" fmla="*/ 3016 w 10000"/>
              <a:gd name="connsiteY7-80" fmla="*/ 0 h 10000"/>
              <a:gd name="connsiteX0-81" fmla="*/ 3016 w 10000"/>
              <a:gd name="connsiteY0-82" fmla="*/ 0 h 10000"/>
              <a:gd name="connsiteX1-83" fmla="*/ 9049 w 10000"/>
              <a:gd name="connsiteY1-84" fmla="*/ 6005 h 10000"/>
              <a:gd name="connsiteX2-85" fmla="*/ 10000 w 10000"/>
              <a:gd name="connsiteY2-86" fmla="*/ 5062 h 10000"/>
              <a:gd name="connsiteX3-87" fmla="*/ 9979 w 10000"/>
              <a:gd name="connsiteY3-88" fmla="*/ 9993 h 10000"/>
              <a:gd name="connsiteX4-89" fmla="*/ 5089 w 10000"/>
              <a:gd name="connsiteY4-90" fmla="*/ 10000 h 10000"/>
              <a:gd name="connsiteX5-91" fmla="*/ 6033 w 10000"/>
              <a:gd name="connsiteY5-92" fmla="*/ 9049 h 10000"/>
              <a:gd name="connsiteX6-93" fmla="*/ 0 w 10000"/>
              <a:gd name="connsiteY6-94" fmla="*/ 3044 h 10000"/>
              <a:gd name="connsiteX7-95" fmla="*/ 3016 w 10000"/>
              <a:gd name="connsiteY7-96"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00" h="10000">
                <a:moveTo>
                  <a:pt x="3016" y="0"/>
                </a:moveTo>
                <a:lnTo>
                  <a:pt x="9049" y="6005"/>
                </a:lnTo>
                <a:lnTo>
                  <a:pt x="10000" y="5062"/>
                </a:lnTo>
                <a:cubicBezTo>
                  <a:pt x="9979" y="6678"/>
                  <a:pt x="10000" y="8377"/>
                  <a:pt x="9979" y="9993"/>
                </a:cubicBezTo>
                <a:lnTo>
                  <a:pt x="5089" y="10000"/>
                </a:lnTo>
                <a:lnTo>
                  <a:pt x="6033" y="9049"/>
                </a:lnTo>
                <a:lnTo>
                  <a:pt x="0" y="3044"/>
                </a:lnTo>
                <a:lnTo>
                  <a:pt x="3016" y="0"/>
                </a:lnTo>
                <a:close/>
              </a:path>
            </a:pathLst>
          </a:custGeom>
          <a:gradFill flip="none" rotWithShape="1">
            <a:gsLst>
              <a:gs pos="0">
                <a:schemeClr val="bg1">
                  <a:alpha val="50000"/>
                </a:schemeClr>
              </a:gs>
              <a:gs pos="49000">
                <a:schemeClr val="bg1">
                  <a:alpha val="25000"/>
                </a:schemeClr>
              </a:gs>
              <a:gs pos="100000">
                <a:schemeClr val="bg1">
                  <a:alpha val="15000"/>
                </a:schemeClr>
              </a:gs>
            </a:gsLst>
            <a:lin ang="15000000" scaled="0"/>
          </a:gradFill>
          <a:ln>
            <a:noFill/>
          </a:ln>
          <a:effectLst>
            <a:outerShdw blurRad="177800" dist="101600" dir="13800000" algn="r" rotWithShape="0">
              <a:prstClr val="black">
                <a:alpha val="40000"/>
              </a:prstClr>
            </a:outerShdw>
          </a:effec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15" name="Freeform 6">
            <a:extLst>
              <a:ext uri="{FF2B5EF4-FFF2-40B4-BE49-F238E27FC236}">
                <a16:creationId xmlns:a16="http://schemas.microsoft.com/office/drawing/2014/main" id="{3AE99CDB-D3DE-427A-B3F6-A946FFE27837}"/>
              </a:ext>
            </a:extLst>
          </p:cNvPr>
          <p:cNvSpPr/>
          <p:nvPr/>
        </p:nvSpPr>
        <p:spPr bwMode="auto">
          <a:xfrm flipV="1">
            <a:off x="1773143" y="4379169"/>
            <a:ext cx="2174031" cy="2174031"/>
          </a:xfrm>
          <a:custGeom>
            <a:avLst/>
            <a:gdLst>
              <a:gd name="T0" fmla="*/ 441 w 1462"/>
              <a:gd name="T1" fmla="*/ 0 h 1462"/>
              <a:gd name="T2" fmla="*/ 1323 w 1462"/>
              <a:gd name="T3" fmla="*/ 878 h 1462"/>
              <a:gd name="T4" fmla="*/ 1462 w 1462"/>
              <a:gd name="T5" fmla="*/ 740 h 1462"/>
              <a:gd name="T6" fmla="*/ 1457 w 1462"/>
              <a:gd name="T7" fmla="*/ 1094 h 1462"/>
              <a:gd name="T8" fmla="*/ 1453 w 1462"/>
              <a:gd name="T9" fmla="*/ 1449 h 1462"/>
              <a:gd name="T10" fmla="*/ 1098 w 1462"/>
              <a:gd name="T11" fmla="*/ 1457 h 1462"/>
              <a:gd name="T12" fmla="*/ 744 w 1462"/>
              <a:gd name="T13" fmla="*/ 1462 h 1462"/>
              <a:gd name="T14" fmla="*/ 882 w 1462"/>
              <a:gd name="T15" fmla="*/ 1323 h 1462"/>
              <a:gd name="T16" fmla="*/ 0 w 1462"/>
              <a:gd name="T17" fmla="*/ 445 h 1462"/>
              <a:gd name="T18" fmla="*/ 441 w 1462"/>
              <a:gd name="T19" fmla="*/ 0 h 1462"/>
              <a:gd name="connsiteX0" fmla="*/ 3016 w 10183"/>
              <a:gd name="connsiteY0" fmla="*/ 0 h 10284"/>
              <a:gd name="connsiteX1" fmla="*/ 9049 w 10183"/>
              <a:gd name="connsiteY1" fmla="*/ 6005 h 10284"/>
              <a:gd name="connsiteX2" fmla="*/ 10000 w 10183"/>
              <a:gd name="connsiteY2" fmla="*/ 5062 h 10284"/>
              <a:gd name="connsiteX3" fmla="*/ 9938 w 10183"/>
              <a:gd name="connsiteY3" fmla="*/ 9911 h 10284"/>
              <a:gd name="connsiteX4" fmla="*/ 7510 w 10183"/>
              <a:gd name="connsiteY4" fmla="*/ 9966 h 10284"/>
              <a:gd name="connsiteX5" fmla="*/ 5089 w 10183"/>
              <a:gd name="connsiteY5" fmla="*/ 10000 h 10284"/>
              <a:gd name="connsiteX6" fmla="*/ 6033 w 10183"/>
              <a:gd name="connsiteY6" fmla="*/ 9049 h 10284"/>
              <a:gd name="connsiteX7" fmla="*/ 0 w 10183"/>
              <a:gd name="connsiteY7" fmla="*/ 3044 h 10284"/>
              <a:gd name="connsiteX8" fmla="*/ 3016 w 10183"/>
              <a:gd name="connsiteY8" fmla="*/ 0 h 10284"/>
              <a:gd name="connsiteX0-1" fmla="*/ 3016 w 10356"/>
              <a:gd name="connsiteY0-2" fmla="*/ 0 h 10339"/>
              <a:gd name="connsiteX1-3" fmla="*/ 9049 w 10356"/>
              <a:gd name="connsiteY1-4" fmla="*/ 6005 h 10339"/>
              <a:gd name="connsiteX2-5" fmla="*/ 10000 w 10356"/>
              <a:gd name="connsiteY2-6" fmla="*/ 5062 h 10339"/>
              <a:gd name="connsiteX3-7" fmla="*/ 9938 w 10356"/>
              <a:gd name="connsiteY3-8" fmla="*/ 9911 h 10339"/>
              <a:gd name="connsiteX4-9" fmla="*/ 5089 w 10356"/>
              <a:gd name="connsiteY4-10" fmla="*/ 10000 h 10339"/>
              <a:gd name="connsiteX5-11" fmla="*/ 6033 w 10356"/>
              <a:gd name="connsiteY5-12" fmla="*/ 9049 h 10339"/>
              <a:gd name="connsiteX6-13" fmla="*/ 0 w 10356"/>
              <a:gd name="connsiteY6-14" fmla="*/ 3044 h 10339"/>
              <a:gd name="connsiteX7-15" fmla="*/ 3016 w 10356"/>
              <a:gd name="connsiteY7-16" fmla="*/ 0 h 10339"/>
              <a:gd name="connsiteX0-17" fmla="*/ 3016 w 10356"/>
              <a:gd name="connsiteY0-18" fmla="*/ 0 h 10000"/>
              <a:gd name="connsiteX1-19" fmla="*/ 9049 w 10356"/>
              <a:gd name="connsiteY1-20" fmla="*/ 6005 h 10000"/>
              <a:gd name="connsiteX2-21" fmla="*/ 10000 w 10356"/>
              <a:gd name="connsiteY2-22" fmla="*/ 5062 h 10000"/>
              <a:gd name="connsiteX3-23" fmla="*/ 9938 w 10356"/>
              <a:gd name="connsiteY3-24" fmla="*/ 9911 h 10000"/>
              <a:gd name="connsiteX4-25" fmla="*/ 5089 w 10356"/>
              <a:gd name="connsiteY4-26" fmla="*/ 10000 h 10000"/>
              <a:gd name="connsiteX5-27" fmla="*/ 6033 w 10356"/>
              <a:gd name="connsiteY5-28" fmla="*/ 9049 h 10000"/>
              <a:gd name="connsiteX6-29" fmla="*/ 0 w 10356"/>
              <a:gd name="connsiteY6-30" fmla="*/ 3044 h 10000"/>
              <a:gd name="connsiteX7-31" fmla="*/ 3016 w 10356"/>
              <a:gd name="connsiteY7-32" fmla="*/ 0 h 10000"/>
              <a:gd name="connsiteX0-33" fmla="*/ 3016 w 10000"/>
              <a:gd name="connsiteY0-34" fmla="*/ 0 h 10000"/>
              <a:gd name="connsiteX1-35" fmla="*/ 9049 w 10000"/>
              <a:gd name="connsiteY1-36" fmla="*/ 6005 h 10000"/>
              <a:gd name="connsiteX2-37" fmla="*/ 10000 w 10000"/>
              <a:gd name="connsiteY2-38" fmla="*/ 5062 h 10000"/>
              <a:gd name="connsiteX3-39" fmla="*/ 9938 w 10000"/>
              <a:gd name="connsiteY3-40" fmla="*/ 9911 h 10000"/>
              <a:gd name="connsiteX4-41" fmla="*/ 5089 w 10000"/>
              <a:gd name="connsiteY4-42" fmla="*/ 10000 h 10000"/>
              <a:gd name="connsiteX5-43" fmla="*/ 6033 w 10000"/>
              <a:gd name="connsiteY5-44" fmla="*/ 9049 h 10000"/>
              <a:gd name="connsiteX6-45" fmla="*/ 0 w 10000"/>
              <a:gd name="connsiteY6-46" fmla="*/ 3044 h 10000"/>
              <a:gd name="connsiteX7-47" fmla="*/ 3016 w 10000"/>
              <a:gd name="connsiteY7-48" fmla="*/ 0 h 10000"/>
              <a:gd name="connsiteX0-49" fmla="*/ 3016 w 10000"/>
              <a:gd name="connsiteY0-50" fmla="*/ 0 h 10000"/>
              <a:gd name="connsiteX1-51" fmla="*/ 9049 w 10000"/>
              <a:gd name="connsiteY1-52" fmla="*/ 6005 h 10000"/>
              <a:gd name="connsiteX2-53" fmla="*/ 10000 w 10000"/>
              <a:gd name="connsiteY2-54" fmla="*/ 5062 h 10000"/>
              <a:gd name="connsiteX3-55" fmla="*/ 9938 w 10000"/>
              <a:gd name="connsiteY3-56" fmla="*/ 9952 h 10000"/>
              <a:gd name="connsiteX4-57" fmla="*/ 5089 w 10000"/>
              <a:gd name="connsiteY4-58" fmla="*/ 10000 h 10000"/>
              <a:gd name="connsiteX5-59" fmla="*/ 6033 w 10000"/>
              <a:gd name="connsiteY5-60" fmla="*/ 9049 h 10000"/>
              <a:gd name="connsiteX6-61" fmla="*/ 0 w 10000"/>
              <a:gd name="connsiteY6-62" fmla="*/ 3044 h 10000"/>
              <a:gd name="connsiteX7-63" fmla="*/ 3016 w 10000"/>
              <a:gd name="connsiteY7-64" fmla="*/ 0 h 10000"/>
              <a:gd name="connsiteX0-65" fmla="*/ 3016 w 10000"/>
              <a:gd name="connsiteY0-66" fmla="*/ 0 h 10000"/>
              <a:gd name="connsiteX1-67" fmla="*/ 9049 w 10000"/>
              <a:gd name="connsiteY1-68" fmla="*/ 6005 h 10000"/>
              <a:gd name="connsiteX2-69" fmla="*/ 10000 w 10000"/>
              <a:gd name="connsiteY2-70" fmla="*/ 5062 h 10000"/>
              <a:gd name="connsiteX3-71" fmla="*/ 9979 w 10000"/>
              <a:gd name="connsiteY3-72" fmla="*/ 9952 h 10000"/>
              <a:gd name="connsiteX4-73" fmla="*/ 5089 w 10000"/>
              <a:gd name="connsiteY4-74" fmla="*/ 10000 h 10000"/>
              <a:gd name="connsiteX5-75" fmla="*/ 6033 w 10000"/>
              <a:gd name="connsiteY5-76" fmla="*/ 9049 h 10000"/>
              <a:gd name="connsiteX6-77" fmla="*/ 0 w 10000"/>
              <a:gd name="connsiteY6-78" fmla="*/ 3044 h 10000"/>
              <a:gd name="connsiteX7-79" fmla="*/ 3016 w 10000"/>
              <a:gd name="connsiteY7-80" fmla="*/ 0 h 10000"/>
              <a:gd name="connsiteX0-81" fmla="*/ 3016 w 10000"/>
              <a:gd name="connsiteY0-82" fmla="*/ 0 h 10000"/>
              <a:gd name="connsiteX1-83" fmla="*/ 9049 w 10000"/>
              <a:gd name="connsiteY1-84" fmla="*/ 6005 h 10000"/>
              <a:gd name="connsiteX2-85" fmla="*/ 10000 w 10000"/>
              <a:gd name="connsiteY2-86" fmla="*/ 5062 h 10000"/>
              <a:gd name="connsiteX3-87" fmla="*/ 9979 w 10000"/>
              <a:gd name="connsiteY3-88" fmla="*/ 9993 h 10000"/>
              <a:gd name="connsiteX4-89" fmla="*/ 5089 w 10000"/>
              <a:gd name="connsiteY4-90" fmla="*/ 10000 h 10000"/>
              <a:gd name="connsiteX5-91" fmla="*/ 6033 w 10000"/>
              <a:gd name="connsiteY5-92" fmla="*/ 9049 h 10000"/>
              <a:gd name="connsiteX6-93" fmla="*/ 0 w 10000"/>
              <a:gd name="connsiteY6-94" fmla="*/ 3044 h 10000"/>
              <a:gd name="connsiteX7-95" fmla="*/ 3016 w 10000"/>
              <a:gd name="connsiteY7-96"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00" h="10000">
                <a:moveTo>
                  <a:pt x="3016" y="0"/>
                </a:moveTo>
                <a:lnTo>
                  <a:pt x="9049" y="6005"/>
                </a:lnTo>
                <a:lnTo>
                  <a:pt x="10000" y="5062"/>
                </a:lnTo>
                <a:cubicBezTo>
                  <a:pt x="9979" y="6678"/>
                  <a:pt x="10000" y="8377"/>
                  <a:pt x="9979" y="9993"/>
                </a:cubicBezTo>
                <a:lnTo>
                  <a:pt x="5089" y="10000"/>
                </a:lnTo>
                <a:lnTo>
                  <a:pt x="6033" y="9049"/>
                </a:lnTo>
                <a:lnTo>
                  <a:pt x="0" y="3044"/>
                </a:lnTo>
                <a:lnTo>
                  <a:pt x="3016" y="0"/>
                </a:lnTo>
                <a:close/>
              </a:path>
            </a:pathLst>
          </a:custGeom>
          <a:solidFill>
            <a:schemeClr val="accent1">
              <a:alpha val="30000"/>
            </a:schemeClr>
          </a:solidFill>
          <a:ln>
            <a:noFill/>
          </a:ln>
          <a:effectLst>
            <a:outerShdw blurRad="177800" dist="101600" dir="13800000" algn="r" rotWithShape="0">
              <a:prstClr val="black">
                <a:alpha val="40000"/>
              </a:prstClr>
            </a:outerShdw>
          </a:effec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Tree>
    <p:extLst>
      <p:ext uri="{BB962C8B-B14F-4D97-AF65-F5344CB8AC3E}">
        <p14:creationId xmlns:p14="http://schemas.microsoft.com/office/powerpoint/2010/main" val="218483162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451DB-4368-4C5A-B1AC-9F8FB9715438}"/>
              </a:ext>
            </a:extLst>
          </p:cNvPr>
          <p:cNvSpPr>
            <a:spLocks noGrp="1"/>
          </p:cNvSpPr>
          <p:nvPr>
            <p:ph type="title"/>
          </p:nvPr>
        </p:nvSpPr>
        <p:spPr>
          <a:xfrm>
            <a:off x="4232644" y="0"/>
            <a:ext cx="3082556" cy="1325563"/>
          </a:xfrm>
        </p:spPr>
        <p:txBody>
          <a:bodyPr>
            <a:normAutofit/>
          </a:bodyPr>
          <a:lstStyle/>
          <a:p>
            <a:r>
              <a:rPr lang="zh-CN" altLang="en-US" sz="4000" b="1" dirty="0">
                <a:solidFill>
                  <a:schemeClr val="bg1"/>
                </a:solidFill>
              </a:rPr>
              <a:t>技术栈分析</a:t>
            </a:r>
          </a:p>
        </p:txBody>
      </p:sp>
      <p:pic>
        <p:nvPicPr>
          <p:cNvPr id="5" name="图片 4">
            <a:extLst>
              <a:ext uri="{FF2B5EF4-FFF2-40B4-BE49-F238E27FC236}">
                <a16:creationId xmlns:a16="http://schemas.microsoft.com/office/drawing/2014/main" id="{6EE17926-F677-4F80-B88F-164E6ADD62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5506" y="1169582"/>
            <a:ext cx="8290841" cy="5390781"/>
          </a:xfrm>
          <a:prstGeom prst="rect">
            <a:avLst/>
          </a:prstGeom>
        </p:spPr>
      </p:pic>
    </p:spTree>
    <p:extLst>
      <p:ext uri="{BB962C8B-B14F-4D97-AF65-F5344CB8AC3E}">
        <p14:creationId xmlns:p14="http://schemas.microsoft.com/office/powerpoint/2010/main" val="236157251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椭圆 119"/>
          <p:cNvSpPr/>
          <p:nvPr/>
        </p:nvSpPr>
        <p:spPr>
          <a:xfrm>
            <a:off x="-362465" y="17216"/>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1" name="椭圆 120"/>
          <p:cNvSpPr/>
          <p:nvPr/>
        </p:nvSpPr>
        <p:spPr>
          <a:xfrm>
            <a:off x="-287261" y="2095947"/>
            <a:ext cx="296849" cy="297371"/>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2" name="椭圆 121"/>
          <p:cNvSpPr/>
          <p:nvPr/>
        </p:nvSpPr>
        <p:spPr>
          <a:xfrm>
            <a:off x="-1137429" y="4319601"/>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3" name="椭圆 122"/>
          <p:cNvSpPr/>
          <p:nvPr/>
        </p:nvSpPr>
        <p:spPr>
          <a:xfrm>
            <a:off x="9588" y="6148430"/>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4" name="椭圆 123"/>
          <p:cNvSpPr/>
          <p:nvPr/>
        </p:nvSpPr>
        <p:spPr>
          <a:xfrm>
            <a:off x="487051" y="4202619"/>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5" name="椭圆 124"/>
          <p:cNvSpPr/>
          <p:nvPr/>
        </p:nvSpPr>
        <p:spPr>
          <a:xfrm>
            <a:off x="1040763" y="2545242"/>
            <a:ext cx="395208" cy="396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6" name="椭圆 125"/>
          <p:cNvSpPr/>
          <p:nvPr/>
        </p:nvSpPr>
        <p:spPr>
          <a:xfrm>
            <a:off x="2543366" y="367503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7" name="椭圆 126"/>
          <p:cNvSpPr/>
          <p:nvPr/>
        </p:nvSpPr>
        <p:spPr>
          <a:xfrm>
            <a:off x="3645268" y="1652904"/>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8" name="椭圆 127"/>
          <p:cNvSpPr/>
          <p:nvPr/>
        </p:nvSpPr>
        <p:spPr>
          <a:xfrm>
            <a:off x="2019262" y="1461399"/>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9" name="椭圆 128"/>
          <p:cNvSpPr/>
          <p:nvPr/>
        </p:nvSpPr>
        <p:spPr>
          <a:xfrm>
            <a:off x="1435971" y="1027275"/>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0" name="椭圆 129"/>
          <p:cNvSpPr/>
          <p:nvPr/>
        </p:nvSpPr>
        <p:spPr>
          <a:xfrm>
            <a:off x="2840215" y="-120771"/>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1" name="椭圆 130"/>
          <p:cNvSpPr/>
          <p:nvPr/>
        </p:nvSpPr>
        <p:spPr>
          <a:xfrm>
            <a:off x="1435970" y="-557904"/>
            <a:ext cx="296849" cy="297371"/>
          </a:xfrm>
          <a:prstGeom prst="ellipse">
            <a:avLst/>
          </a:prstGeom>
          <a:gradFill flip="none" rotWithShape="1">
            <a:gsLst>
              <a:gs pos="0">
                <a:schemeClr val="bg1"/>
              </a:gs>
              <a:gs pos="57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2" name="椭圆 131"/>
          <p:cNvSpPr/>
          <p:nvPr/>
        </p:nvSpPr>
        <p:spPr>
          <a:xfrm>
            <a:off x="1077718" y="4699018"/>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3" name="椭圆 132"/>
          <p:cNvSpPr/>
          <p:nvPr/>
        </p:nvSpPr>
        <p:spPr>
          <a:xfrm>
            <a:off x="4775135" y="469256"/>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4" name="椭圆 133"/>
          <p:cNvSpPr/>
          <p:nvPr/>
        </p:nvSpPr>
        <p:spPr>
          <a:xfrm>
            <a:off x="455401" y="-1764747"/>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5" name="椭圆 134"/>
          <p:cNvSpPr/>
          <p:nvPr/>
        </p:nvSpPr>
        <p:spPr>
          <a:xfrm>
            <a:off x="4216317" y="-1072070"/>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6" name="椭圆 135"/>
          <p:cNvSpPr/>
          <p:nvPr/>
        </p:nvSpPr>
        <p:spPr>
          <a:xfrm>
            <a:off x="4988975" y="2095947"/>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7" name="椭圆 136"/>
          <p:cNvSpPr/>
          <p:nvPr/>
        </p:nvSpPr>
        <p:spPr>
          <a:xfrm>
            <a:off x="6059382" y="2154940"/>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8" name="椭圆 137"/>
          <p:cNvSpPr/>
          <p:nvPr/>
        </p:nvSpPr>
        <p:spPr>
          <a:xfrm>
            <a:off x="6898791" y="107714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9" name="椭圆 138"/>
          <p:cNvSpPr/>
          <p:nvPr/>
        </p:nvSpPr>
        <p:spPr>
          <a:xfrm>
            <a:off x="8536610" y="73351"/>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40" name="椭圆 139"/>
          <p:cNvSpPr/>
          <p:nvPr/>
        </p:nvSpPr>
        <p:spPr>
          <a:xfrm>
            <a:off x="8714479" y="1234357"/>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44" name="椭圆 143"/>
          <p:cNvSpPr/>
          <p:nvPr/>
        </p:nvSpPr>
        <p:spPr>
          <a:xfrm>
            <a:off x="6997251" y="-68448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45" name="椭圆 144"/>
          <p:cNvSpPr/>
          <p:nvPr/>
        </p:nvSpPr>
        <p:spPr>
          <a:xfrm>
            <a:off x="10126429" y="561661"/>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47" name="椭圆 146"/>
          <p:cNvSpPr/>
          <p:nvPr/>
        </p:nvSpPr>
        <p:spPr>
          <a:xfrm>
            <a:off x="11650762" y="52405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48" name="椭圆 147"/>
          <p:cNvSpPr/>
          <p:nvPr/>
        </p:nvSpPr>
        <p:spPr>
          <a:xfrm>
            <a:off x="12005815" y="1521412"/>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50" name="椭圆 149"/>
          <p:cNvSpPr/>
          <p:nvPr/>
        </p:nvSpPr>
        <p:spPr>
          <a:xfrm>
            <a:off x="10518714" y="-715648"/>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74" name="椭圆 173"/>
          <p:cNvSpPr/>
          <p:nvPr/>
        </p:nvSpPr>
        <p:spPr>
          <a:xfrm>
            <a:off x="5641999" y="4316365"/>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83" name="椭圆 182"/>
          <p:cNvSpPr/>
          <p:nvPr/>
        </p:nvSpPr>
        <p:spPr>
          <a:xfrm>
            <a:off x="12475802" y="-38002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cxnSp>
        <p:nvCxnSpPr>
          <p:cNvPr id="62" name="直接连接符 61"/>
          <p:cNvCxnSpPr>
            <a:stCxn id="134" idx="5"/>
            <a:endCxn id="129" idx="0"/>
          </p:cNvCxnSpPr>
          <p:nvPr/>
        </p:nvCxnSpPr>
        <p:spPr>
          <a:xfrm>
            <a:off x="708777" y="-1510924"/>
            <a:ext cx="875619" cy="253819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131" idx="4"/>
            <a:endCxn id="129" idx="0"/>
          </p:cNvCxnSpPr>
          <p:nvPr/>
        </p:nvCxnSpPr>
        <p:spPr>
          <a:xfrm>
            <a:off x="1584395" y="-260533"/>
            <a:ext cx="1" cy="1287808"/>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130" idx="3"/>
          </p:cNvCxnSpPr>
          <p:nvPr/>
        </p:nvCxnSpPr>
        <p:spPr>
          <a:xfrm flipH="1">
            <a:off x="1584394" y="217155"/>
            <a:ext cx="1313698" cy="789454"/>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29" idx="2"/>
            <a:endCxn id="120" idx="5"/>
          </p:cNvCxnSpPr>
          <p:nvPr/>
        </p:nvCxnSpPr>
        <p:spPr>
          <a:xfrm flipH="1" flipV="1">
            <a:off x="-163117" y="216916"/>
            <a:ext cx="1599088" cy="95904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endCxn id="121" idx="7"/>
          </p:cNvCxnSpPr>
          <p:nvPr/>
        </p:nvCxnSpPr>
        <p:spPr>
          <a:xfrm flipH="1">
            <a:off x="-33885" y="1185607"/>
            <a:ext cx="1454138" cy="95388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125" idx="2"/>
            <a:endCxn id="121" idx="7"/>
          </p:cNvCxnSpPr>
          <p:nvPr/>
        </p:nvCxnSpPr>
        <p:spPr>
          <a:xfrm flipH="1" flipV="1">
            <a:off x="-33885" y="2139496"/>
            <a:ext cx="1074648" cy="603746"/>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125" idx="0"/>
            <a:endCxn id="129" idx="4"/>
          </p:cNvCxnSpPr>
          <p:nvPr/>
        </p:nvCxnSpPr>
        <p:spPr>
          <a:xfrm flipV="1">
            <a:off x="1238367" y="1324647"/>
            <a:ext cx="346029" cy="122059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125" idx="0"/>
            <a:endCxn id="128" idx="3"/>
          </p:cNvCxnSpPr>
          <p:nvPr/>
        </p:nvCxnSpPr>
        <p:spPr>
          <a:xfrm flipV="1">
            <a:off x="1238367" y="1715222"/>
            <a:ext cx="824368" cy="83002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129" idx="5"/>
            <a:endCxn id="128" idx="2"/>
          </p:cNvCxnSpPr>
          <p:nvPr/>
        </p:nvCxnSpPr>
        <p:spPr>
          <a:xfrm>
            <a:off x="1689347" y="1281098"/>
            <a:ext cx="329915" cy="328987"/>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125" idx="3"/>
            <a:endCxn id="124" idx="0"/>
          </p:cNvCxnSpPr>
          <p:nvPr/>
        </p:nvCxnSpPr>
        <p:spPr>
          <a:xfrm flipH="1">
            <a:off x="603827" y="2883249"/>
            <a:ext cx="494813" cy="131937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121" idx="5"/>
            <a:endCxn id="124" idx="1"/>
          </p:cNvCxnSpPr>
          <p:nvPr/>
        </p:nvCxnSpPr>
        <p:spPr>
          <a:xfrm>
            <a:off x="-33885" y="2349769"/>
            <a:ext cx="555139" cy="188711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124" idx="1"/>
            <a:endCxn id="122" idx="6"/>
          </p:cNvCxnSpPr>
          <p:nvPr/>
        </p:nvCxnSpPr>
        <p:spPr>
          <a:xfrm flipH="1">
            <a:off x="-903878" y="4236882"/>
            <a:ext cx="1425132" cy="199701"/>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124" idx="3"/>
            <a:endCxn id="123" idx="0"/>
          </p:cNvCxnSpPr>
          <p:nvPr/>
        </p:nvCxnSpPr>
        <p:spPr>
          <a:xfrm flipH="1">
            <a:off x="126364" y="4402319"/>
            <a:ext cx="394890" cy="1746111"/>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stCxn id="132" idx="3"/>
            <a:endCxn id="123" idx="0"/>
          </p:cNvCxnSpPr>
          <p:nvPr/>
        </p:nvCxnSpPr>
        <p:spPr>
          <a:xfrm flipH="1">
            <a:off x="126364" y="4898718"/>
            <a:ext cx="985557" cy="1249712"/>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125" idx="4"/>
            <a:endCxn id="132" idx="0"/>
          </p:cNvCxnSpPr>
          <p:nvPr/>
        </p:nvCxnSpPr>
        <p:spPr>
          <a:xfrm flipH="1">
            <a:off x="1194494" y="2941242"/>
            <a:ext cx="43873" cy="1757776"/>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126" idx="2"/>
            <a:endCxn id="124" idx="6"/>
          </p:cNvCxnSpPr>
          <p:nvPr/>
        </p:nvCxnSpPr>
        <p:spPr>
          <a:xfrm flipH="1">
            <a:off x="720602" y="3823716"/>
            <a:ext cx="1822764" cy="49588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126" idx="1"/>
            <a:endCxn id="125" idx="5"/>
          </p:cNvCxnSpPr>
          <p:nvPr/>
        </p:nvCxnSpPr>
        <p:spPr>
          <a:xfrm flipH="1" flipV="1">
            <a:off x="1378094" y="2883249"/>
            <a:ext cx="1208745" cy="83533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126" idx="0"/>
            <a:endCxn id="128" idx="4"/>
          </p:cNvCxnSpPr>
          <p:nvPr/>
        </p:nvCxnSpPr>
        <p:spPr>
          <a:xfrm flipH="1" flipV="1">
            <a:off x="2167687" y="1758771"/>
            <a:ext cx="524104" cy="191625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a:stCxn id="126" idx="7"/>
            <a:endCxn id="127" idx="3"/>
          </p:cNvCxnSpPr>
          <p:nvPr/>
        </p:nvCxnSpPr>
        <p:spPr>
          <a:xfrm flipV="1">
            <a:off x="2796742" y="1990830"/>
            <a:ext cx="906403" cy="172774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127" idx="0"/>
            <a:endCxn id="130" idx="4"/>
          </p:cNvCxnSpPr>
          <p:nvPr/>
        </p:nvCxnSpPr>
        <p:spPr>
          <a:xfrm flipH="1" flipV="1">
            <a:off x="3037819" y="275134"/>
            <a:ext cx="805053" cy="137777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133" idx="2"/>
            <a:endCxn id="128" idx="6"/>
          </p:cNvCxnSpPr>
          <p:nvPr/>
        </p:nvCxnSpPr>
        <p:spPr>
          <a:xfrm flipH="1">
            <a:off x="2316111" y="617942"/>
            <a:ext cx="2459024" cy="99214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127" idx="2"/>
            <a:endCxn id="129" idx="6"/>
          </p:cNvCxnSpPr>
          <p:nvPr/>
        </p:nvCxnSpPr>
        <p:spPr>
          <a:xfrm flipH="1" flipV="1">
            <a:off x="1732820" y="1175961"/>
            <a:ext cx="1912448" cy="674896"/>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a:stCxn id="132" idx="7"/>
            <a:endCxn id="126" idx="3"/>
          </p:cNvCxnSpPr>
          <p:nvPr/>
        </p:nvCxnSpPr>
        <p:spPr>
          <a:xfrm flipV="1">
            <a:off x="1277066" y="3928852"/>
            <a:ext cx="1309773" cy="80442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127" idx="7"/>
            <a:endCxn id="133" idx="3"/>
          </p:cNvCxnSpPr>
          <p:nvPr/>
        </p:nvCxnSpPr>
        <p:spPr>
          <a:xfrm flipV="1">
            <a:off x="3982599" y="723078"/>
            <a:ext cx="836009" cy="98780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130" idx="7"/>
            <a:endCxn id="135" idx="3"/>
          </p:cNvCxnSpPr>
          <p:nvPr/>
        </p:nvCxnSpPr>
        <p:spPr>
          <a:xfrm flipV="1">
            <a:off x="3177546" y="-818247"/>
            <a:ext cx="1082244" cy="75545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131" idx="5"/>
            <a:endCxn id="130" idx="2"/>
          </p:cNvCxnSpPr>
          <p:nvPr/>
        </p:nvCxnSpPr>
        <p:spPr>
          <a:xfrm>
            <a:off x="1689346" y="-304082"/>
            <a:ext cx="1150869" cy="381264"/>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a:stCxn id="130" idx="6"/>
            <a:endCxn id="133" idx="2"/>
          </p:cNvCxnSpPr>
          <p:nvPr/>
        </p:nvCxnSpPr>
        <p:spPr>
          <a:xfrm>
            <a:off x="3235423" y="77182"/>
            <a:ext cx="1539712" cy="54076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a:stCxn id="135" idx="4"/>
            <a:endCxn id="133" idx="1"/>
          </p:cNvCxnSpPr>
          <p:nvPr/>
        </p:nvCxnSpPr>
        <p:spPr>
          <a:xfrm>
            <a:off x="4364742" y="-774698"/>
            <a:ext cx="453866" cy="128750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a:stCxn id="127" idx="6"/>
            <a:endCxn id="136" idx="2"/>
          </p:cNvCxnSpPr>
          <p:nvPr/>
        </p:nvCxnSpPr>
        <p:spPr>
          <a:xfrm>
            <a:off x="4040476" y="1850857"/>
            <a:ext cx="948499" cy="362072"/>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136" idx="6"/>
            <a:endCxn id="137" idx="3"/>
          </p:cNvCxnSpPr>
          <p:nvPr/>
        </p:nvCxnSpPr>
        <p:spPr>
          <a:xfrm>
            <a:off x="5222526" y="2212929"/>
            <a:ext cx="871059" cy="141711"/>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stCxn id="126" idx="6"/>
            <a:endCxn id="136" idx="3"/>
          </p:cNvCxnSpPr>
          <p:nvPr/>
        </p:nvCxnSpPr>
        <p:spPr>
          <a:xfrm flipV="1">
            <a:off x="2840215" y="2295647"/>
            <a:ext cx="2182963" cy="152806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33" idx="5"/>
            <a:endCxn id="137" idx="1"/>
          </p:cNvCxnSpPr>
          <p:nvPr/>
        </p:nvCxnSpPr>
        <p:spPr>
          <a:xfrm>
            <a:off x="5028511" y="723078"/>
            <a:ext cx="1065074" cy="146612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38" idx="3"/>
            <a:endCxn id="137" idx="7"/>
          </p:cNvCxnSpPr>
          <p:nvPr/>
        </p:nvCxnSpPr>
        <p:spPr>
          <a:xfrm flipH="1">
            <a:off x="6258730" y="1330964"/>
            <a:ext cx="683534" cy="85823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4" idx="4"/>
            <a:endCxn id="138" idx="0"/>
          </p:cNvCxnSpPr>
          <p:nvPr/>
        </p:nvCxnSpPr>
        <p:spPr>
          <a:xfrm flipH="1">
            <a:off x="7047216" y="-387109"/>
            <a:ext cx="98460" cy="1464251"/>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33" idx="6"/>
          </p:cNvCxnSpPr>
          <p:nvPr/>
        </p:nvCxnSpPr>
        <p:spPr>
          <a:xfrm flipV="1">
            <a:off x="5071984" y="269556"/>
            <a:ext cx="3441972" cy="348386"/>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3" idx="7"/>
            <a:endCxn id="144" idx="3"/>
          </p:cNvCxnSpPr>
          <p:nvPr/>
        </p:nvCxnSpPr>
        <p:spPr>
          <a:xfrm flipV="1">
            <a:off x="5028511" y="-430658"/>
            <a:ext cx="2012213" cy="94346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8" idx="6"/>
            <a:endCxn id="140" idx="2"/>
          </p:cNvCxnSpPr>
          <p:nvPr/>
        </p:nvCxnSpPr>
        <p:spPr>
          <a:xfrm>
            <a:off x="7195640" y="1225828"/>
            <a:ext cx="1518839" cy="15721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5" idx="5"/>
            <a:endCxn id="140" idx="1"/>
          </p:cNvCxnSpPr>
          <p:nvPr/>
        </p:nvCxnSpPr>
        <p:spPr>
          <a:xfrm>
            <a:off x="4469693" y="-818247"/>
            <a:ext cx="4288259" cy="209615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40" idx="6"/>
            <a:endCxn id="145" idx="3"/>
          </p:cNvCxnSpPr>
          <p:nvPr/>
        </p:nvCxnSpPr>
        <p:spPr>
          <a:xfrm flipV="1">
            <a:off x="9011328" y="761361"/>
            <a:ext cx="1149304" cy="621682"/>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9" idx="6"/>
            <a:endCxn id="150" idx="3"/>
          </p:cNvCxnSpPr>
          <p:nvPr/>
        </p:nvCxnSpPr>
        <p:spPr>
          <a:xfrm flipV="1">
            <a:off x="8931818" y="-461826"/>
            <a:ext cx="1630369" cy="73313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5" idx="7"/>
            <a:endCxn id="150" idx="4"/>
          </p:cNvCxnSpPr>
          <p:nvPr/>
        </p:nvCxnSpPr>
        <p:spPr>
          <a:xfrm flipV="1">
            <a:off x="10325777" y="-418277"/>
            <a:ext cx="341362" cy="1014201"/>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40" idx="7"/>
            <a:endCxn id="150" idx="4"/>
          </p:cNvCxnSpPr>
          <p:nvPr/>
        </p:nvCxnSpPr>
        <p:spPr>
          <a:xfrm flipV="1">
            <a:off x="8967855" y="-418277"/>
            <a:ext cx="1699284" cy="169618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47" idx="2"/>
            <a:endCxn id="139" idx="6"/>
          </p:cNvCxnSpPr>
          <p:nvPr/>
        </p:nvCxnSpPr>
        <p:spPr>
          <a:xfrm flipH="1" flipV="1">
            <a:off x="8931818" y="271304"/>
            <a:ext cx="2718944" cy="401432"/>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a:stCxn id="148" idx="1"/>
            <a:endCxn id="150" idx="5"/>
          </p:cNvCxnSpPr>
          <p:nvPr/>
        </p:nvCxnSpPr>
        <p:spPr>
          <a:xfrm flipH="1" flipV="1">
            <a:off x="10772090" y="-461826"/>
            <a:ext cx="1291602" cy="2041217"/>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148" idx="1"/>
            <a:endCxn id="145" idx="6"/>
          </p:cNvCxnSpPr>
          <p:nvPr/>
        </p:nvCxnSpPr>
        <p:spPr>
          <a:xfrm flipH="1" flipV="1">
            <a:off x="10359980" y="678643"/>
            <a:ext cx="1703712" cy="900748"/>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stCxn id="148" idx="1"/>
            <a:endCxn id="147" idx="5"/>
          </p:cNvCxnSpPr>
          <p:nvPr/>
        </p:nvCxnSpPr>
        <p:spPr>
          <a:xfrm flipH="1" flipV="1">
            <a:off x="11904138" y="777872"/>
            <a:ext cx="159554" cy="80151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a:stCxn id="139" idx="1"/>
            <a:endCxn id="144" idx="5"/>
          </p:cNvCxnSpPr>
          <p:nvPr/>
        </p:nvCxnSpPr>
        <p:spPr>
          <a:xfrm flipH="1" flipV="1">
            <a:off x="7250627" y="-430658"/>
            <a:ext cx="1343860" cy="561988"/>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a:stCxn id="174" idx="0"/>
            <a:endCxn id="137" idx="4"/>
          </p:cNvCxnSpPr>
          <p:nvPr/>
        </p:nvCxnSpPr>
        <p:spPr>
          <a:xfrm flipV="1">
            <a:off x="5790424" y="2388903"/>
            <a:ext cx="385734" cy="1927462"/>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a:stCxn id="126" idx="5"/>
            <a:endCxn id="174" idx="2"/>
          </p:cNvCxnSpPr>
          <p:nvPr/>
        </p:nvCxnSpPr>
        <p:spPr>
          <a:xfrm>
            <a:off x="2796742" y="3928852"/>
            <a:ext cx="2845257" cy="53619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stCxn id="133" idx="5"/>
            <a:endCxn id="138" idx="2"/>
          </p:cNvCxnSpPr>
          <p:nvPr/>
        </p:nvCxnSpPr>
        <p:spPr>
          <a:xfrm>
            <a:off x="5028511" y="723078"/>
            <a:ext cx="1870280" cy="50275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a:stCxn id="183" idx="3"/>
            <a:endCxn id="147" idx="7"/>
          </p:cNvCxnSpPr>
          <p:nvPr/>
        </p:nvCxnSpPr>
        <p:spPr>
          <a:xfrm flipH="1">
            <a:off x="11904138" y="-126198"/>
            <a:ext cx="615137" cy="693797"/>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151" name="文本框 150"/>
          <p:cNvSpPr txBox="1"/>
          <p:nvPr/>
        </p:nvSpPr>
        <p:spPr>
          <a:xfrm>
            <a:off x="6925922" y="1913753"/>
            <a:ext cx="3976686" cy="1938992"/>
          </a:xfrm>
          <a:prstGeom prst="rect">
            <a:avLst/>
          </a:prstGeom>
          <a:noFill/>
        </p:spPr>
        <p:txBody>
          <a:bodyPr wrap="square" rtlCol="0">
            <a:spAutoFit/>
          </a:bodyPr>
          <a:lstStyle/>
          <a:p>
            <a:pPr algn="ctr"/>
            <a:r>
              <a:rPr lang="en-US" altLang="zh-CN" sz="6000" b="1" dirty="0">
                <a:solidFill>
                  <a:schemeClr val="bg1"/>
                </a:solidFill>
                <a:ea typeface="微软雅黑" panose="020B0503020204020204" pitchFamily="34" charset="-122"/>
              </a:rPr>
              <a:t>GitHub</a:t>
            </a:r>
            <a:r>
              <a:rPr lang="zh-CN" altLang="en-US" sz="6000" b="1" dirty="0">
                <a:solidFill>
                  <a:schemeClr val="bg1"/>
                </a:solidFill>
                <a:ea typeface="微软雅黑" panose="020B0503020204020204" pitchFamily="34" charset="-122"/>
              </a:rPr>
              <a:t>仓库地址：</a:t>
            </a:r>
          </a:p>
        </p:txBody>
      </p:sp>
      <p:sp>
        <p:nvSpPr>
          <p:cNvPr id="98" name="文本框 97">
            <a:extLst>
              <a:ext uri="{FF2B5EF4-FFF2-40B4-BE49-F238E27FC236}">
                <a16:creationId xmlns:a16="http://schemas.microsoft.com/office/drawing/2014/main" id="{D9DB6F2E-EA18-4710-A60C-BCEC3F4B6196}"/>
              </a:ext>
            </a:extLst>
          </p:cNvPr>
          <p:cNvSpPr txBox="1"/>
          <p:nvPr/>
        </p:nvSpPr>
        <p:spPr>
          <a:xfrm>
            <a:off x="6979512" y="4068350"/>
            <a:ext cx="3976686" cy="1323439"/>
          </a:xfrm>
          <a:prstGeom prst="rect">
            <a:avLst/>
          </a:prstGeom>
          <a:noFill/>
        </p:spPr>
        <p:txBody>
          <a:bodyPr wrap="square" rtlCol="0">
            <a:spAutoFit/>
          </a:bodyPr>
          <a:lstStyle/>
          <a:p>
            <a:pPr algn="ctr"/>
            <a:r>
              <a:rPr lang="en-US" altLang="zh-CN" sz="4000" dirty="0">
                <a:solidFill>
                  <a:schemeClr val="bg1"/>
                </a:solidFill>
                <a:hlinkClick r:id="rId2">
                  <a:extLst>
                    <a:ext uri="{A12FA001-AC4F-418D-AE19-62706E023703}">
                      <ahyp:hlinkClr xmlns:ahyp="http://schemas.microsoft.com/office/drawing/2018/hyperlinkcolor" val="tx"/>
                    </a:ext>
                  </a:extLst>
                </a:hlinkClick>
              </a:rPr>
              <a:t>Robert4063/</a:t>
            </a:r>
            <a:r>
              <a:rPr lang="en-US" altLang="zh-CN" sz="4000" dirty="0" err="1">
                <a:solidFill>
                  <a:schemeClr val="bg1"/>
                </a:solidFill>
                <a:hlinkClick r:id="rId2">
                  <a:extLst>
                    <a:ext uri="{A12FA001-AC4F-418D-AE19-62706E023703}">
                      <ahyp:hlinkClr xmlns:ahyp="http://schemas.microsoft.com/office/drawing/2018/hyperlinkcolor" val="tx"/>
                    </a:ext>
                  </a:extLst>
                </a:hlinkClick>
              </a:rPr>
              <a:t>OpenPulse</a:t>
            </a:r>
            <a:endParaRPr lang="zh-CN" altLang="en-US" sz="4000" b="1" dirty="0">
              <a:solidFill>
                <a:schemeClr val="bg1"/>
              </a:solidFill>
              <a:ea typeface="微软雅黑" panose="020B0503020204020204" pitchFamily="34" charset="-122"/>
            </a:endParaRPr>
          </a:p>
        </p:txBody>
      </p:sp>
      <p:grpSp>
        <p:nvGrpSpPr>
          <p:cNvPr id="2" name="组合 1">
            <a:extLst>
              <a:ext uri="{FF2B5EF4-FFF2-40B4-BE49-F238E27FC236}">
                <a16:creationId xmlns:a16="http://schemas.microsoft.com/office/drawing/2014/main" id="{1F417A68-C3F1-4E7E-9826-BF5F4507C2D6}"/>
              </a:ext>
            </a:extLst>
          </p:cNvPr>
          <p:cNvGrpSpPr/>
          <p:nvPr/>
        </p:nvGrpSpPr>
        <p:grpSpPr>
          <a:xfrm>
            <a:off x="1627869" y="2438942"/>
            <a:ext cx="3200465" cy="3042672"/>
            <a:chOff x="4514997" y="2039567"/>
            <a:chExt cx="3200465" cy="3042672"/>
          </a:xfrm>
        </p:grpSpPr>
        <p:sp>
          <p:nvSpPr>
            <p:cNvPr id="156" name="任意多边形 158">
              <a:extLst>
                <a:ext uri="{FF2B5EF4-FFF2-40B4-BE49-F238E27FC236}">
                  <a16:creationId xmlns:a16="http://schemas.microsoft.com/office/drawing/2014/main" id="{50D2196D-BA6F-4C1E-BE74-AACA6D38E5D2}"/>
                </a:ext>
              </a:extLst>
            </p:cNvPr>
            <p:cNvSpPr/>
            <p:nvPr/>
          </p:nvSpPr>
          <p:spPr bwMode="auto">
            <a:xfrm>
              <a:off x="5129188" y="4574244"/>
              <a:ext cx="1980457" cy="507802"/>
            </a:xfrm>
            <a:custGeom>
              <a:avLst/>
              <a:gdLst>
                <a:gd name="connsiteX0" fmla="*/ 416379 w 2282049"/>
                <a:gd name="connsiteY0" fmla="*/ 0 h 585132"/>
                <a:gd name="connsiteX1" fmla="*/ 424202 w 2282049"/>
                <a:gd name="connsiteY1" fmla="*/ 24110 h 585132"/>
                <a:gd name="connsiteX2" fmla="*/ 1848198 w 2282049"/>
                <a:gd name="connsiteY2" fmla="*/ 24110 h 585132"/>
                <a:gd name="connsiteX3" fmla="*/ 1853226 w 2282049"/>
                <a:gd name="connsiteY3" fmla="*/ 8614 h 585132"/>
                <a:gd name="connsiteX4" fmla="*/ 2282049 w 2282049"/>
                <a:gd name="connsiteY4" fmla="*/ 585132 h 585132"/>
                <a:gd name="connsiteX5" fmla="*/ 0 w 2282049"/>
                <a:gd name="connsiteY5" fmla="*/ 585132 h 58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049" h="585132">
                  <a:moveTo>
                    <a:pt x="416379" y="0"/>
                  </a:moveTo>
                  <a:lnTo>
                    <a:pt x="424202" y="24110"/>
                  </a:lnTo>
                  <a:lnTo>
                    <a:pt x="1848198" y="24110"/>
                  </a:lnTo>
                  <a:lnTo>
                    <a:pt x="1853226" y="8614"/>
                  </a:lnTo>
                  <a:lnTo>
                    <a:pt x="2282049" y="585132"/>
                  </a:lnTo>
                  <a:lnTo>
                    <a:pt x="0" y="585132"/>
                  </a:lnTo>
                  <a:close/>
                </a:path>
              </a:pathLst>
            </a:custGeom>
            <a:solidFill>
              <a:schemeClr val="accent1">
                <a:alpha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ea typeface="微软雅黑" panose="020B0503020204020204" pitchFamily="34" charset="-122"/>
              </a:endParaRPr>
            </a:p>
          </p:txBody>
        </p:sp>
        <p:sp>
          <p:nvSpPr>
            <p:cNvPr id="158" name="任意多边形 160">
              <a:extLst>
                <a:ext uri="{FF2B5EF4-FFF2-40B4-BE49-F238E27FC236}">
                  <a16:creationId xmlns:a16="http://schemas.microsoft.com/office/drawing/2014/main" id="{9FA6FC55-2EB5-4B75-86E0-2DE1018FCBB9}"/>
                </a:ext>
              </a:extLst>
            </p:cNvPr>
            <p:cNvSpPr/>
            <p:nvPr/>
          </p:nvSpPr>
          <p:spPr bwMode="auto">
            <a:xfrm>
              <a:off x="4521245" y="3208363"/>
              <a:ext cx="977078" cy="1873876"/>
            </a:xfrm>
            <a:custGeom>
              <a:avLst/>
              <a:gdLst>
                <a:gd name="connsiteX0" fmla="*/ 0 w 1125871"/>
                <a:gd name="connsiteY0" fmla="*/ 0 h 2159238"/>
                <a:gd name="connsiteX1" fmla="*/ 690629 w 1125871"/>
                <a:gd name="connsiteY1" fmla="*/ 237484 h 2159238"/>
                <a:gd name="connsiteX2" fmla="*/ 684687 w 1125871"/>
                <a:gd name="connsiteY2" fmla="*/ 241807 h 2159238"/>
                <a:gd name="connsiteX3" fmla="*/ 1124727 w 1125871"/>
                <a:gd name="connsiteY3" fmla="*/ 1597993 h 2159238"/>
                <a:gd name="connsiteX4" fmla="*/ 1125871 w 1125871"/>
                <a:gd name="connsiteY4" fmla="*/ 1597993 h 2159238"/>
                <a:gd name="connsiteX5" fmla="*/ 704711 w 1125871"/>
                <a:gd name="connsiteY5" fmla="*/ 2159238 h 215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5871" h="2159238">
                  <a:moveTo>
                    <a:pt x="0" y="0"/>
                  </a:moveTo>
                  <a:lnTo>
                    <a:pt x="690629" y="237484"/>
                  </a:lnTo>
                  <a:lnTo>
                    <a:pt x="684687" y="241807"/>
                  </a:lnTo>
                  <a:lnTo>
                    <a:pt x="1124727" y="1597993"/>
                  </a:lnTo>
                  <a:lnTo>
                    <a:pt x="1125871" y="1597993"/>
                  </a:lnTo>
                  <a:lnTo>
                    <a:pt x="704711" y="2159238"/>
                  </a:lnTo>
                  <a:close/>
                </a:path>
              </a:pathLst>
            </a:custGeom>
            <a:solidFill>
              <a:schemeClr val="bg1">
                <a:alpha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ea typeface="微软雅黑" panose="020B0503020204020204" pitchFamily="34" charset="-122"/>
              </a:endParaRPr>
            </a:p>
          </p:txBody>
        </p:sp>
        <p:sp>
          <p:nvSpPr>
            <p:cNvPr id="159" name="任意多边形 152">
              <a:extLst>
                <a:ext uri="{FF2B5EF4-FFF2-40B4-BE49-F238E27FC236}">
                  <a16:creationId xmlns:a16="http://schemas.microsoft.com/office/drawing/2014/main" id="{A70B8AFC-9922-4A3E-8ED7-13ABF3E464C8}"/>
                </a:ext>
              </a:extLst>
            </p:cNvPr>
            <p:cNvSpPr/>
            <p:nvPr/>
          </p:nvSpPr>
          <p:spPr bwMode="auto">
            <a:xfrm>
              <a:off x="4514997" y="2045696"/>
              <a:ext cx="1599886" cy="1369318"/>
            </a:xfrm>
            <a:custGeom>
              <a:avLst/>
              <a:gdLst>
                <a:gd name="connsiteX0" fmla="*/ 1842834 w 1843523"/>
                <a:gd name="connsiteY0" fmla="*/ 0 h 1577843"/>
                <a:gd name="connsiteX1" fmla="*/ 1842834 w 1843523"/>
                <a:gd name="connsiteY1" fmla="*/ 735457 h 1577843"/>
                <a:gd name="connsiteX2" fmla="*/ 1842834 w 1843523"/>
                <a:gd name="connsiteY2" fmla="*/ 744152 h 1577843"/>
                <a:gd name="connsiteX3" fmla="*/ 696954 w 1843523"/>
                <a:gd name="connsiteY3" fmla="*/ 1577843 h 1577843"/>
                <a:gd name="connsiteX4" fmla="*/ 0 w 1843523"/>
                <a:gd name="connsiteY4" fmla="*/ 1335406 h 1577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523" h="1577843">
                  <a:moveTo>
                    <a:pt x="1842834" y="0"/>
                  </a:moveTo>
                  <a:cubicBezTo>
                    <a:pt x="1844028" y="245122"/>
                    <a:pt x="1843431" y="490290"/>
                    <a:pt x="1842834" y="735457"/>
                  </a:cubicBezTo>
                  <a:lnTo>
                    <a:pt x="1842834" y="744152"/>
                  </a:lnTo>
                  <a:lnTo>
                    <a:pt x="696954" y="1577843"/>
                  </a:lnTo>
                  <a:lnTo>
                    <a:pt x="0" y="1335406"/>
                  </a:lnTo>
                  <a:close/>
                </a:path>
              </a:pathLst>
            </a:custGeom>
            <a:solidFill>
              <a:schemeClr val="accent1">
                <a:alpha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ea typeface="微软雅黑" panose="020B0503020204020204" pitchFamily="34" charset="-122"/>
              </a:endParaRPr>
            </a:p>
          </p:txBody>
        </p:sp>
        <p:sp>
          <p:nvSpPr>
            <p:cNvPr id="161" name="任意多边形 154">
              <a:extLst>
                <a:ext uri="{FF2B5EF4-FFF2-40B4-BE49-F238E27FC236}">
                  <a16:creationId xmlns:a16="http://schemas.microsoft.com/office/drawing/2014/main" id="{15DD68A7-6E45-478C-AF33-EECC4886E794}"/>
                </a:ext>
              </a:extLst>
            </p:cNvPr>
            <p:cNvSpPr/>
            <p:nvPr/>
          </p:nvSpPr>
          <p:spPr bwMode="auto">
            <a:xfrm>
              <a:off x="6115708" y="2039567"/>
              <a:ext cx="1599754" cy="1379610"/>
            </a:xfrm>
            <a:custGeom>
              <a:avLst/>
              <a:gdLst>
                <a:gd name="connsiteX0" fmla="*/ 0 w 1843371"/>
                <a:gd name="connsiteY0" fmla="*/ 0 h 1589703"/>
                <a:gd name="connsiteX1" fmla="*/ 934221 w 1843371"/>
                <a:gd name="connsiteY1" fmla="*/ 678740 h 1589703"/>
                <a:gd name="connsiteX2" fmla="*/ 1843371 w 1843371"/>
                <a:gd name="connsiteY2" fmla="*/ 1345706 h 1589703"/>
                <a:gd name="connsiteX3" fmla="*/ 1151127 w 1843371"/>
                <a:gd name="connsiteY3" fmla="*/ 1589703 h 1589703"/>
                <a:gd name="connsiteX4" fmla="*/ 1151487 w 1843371"/>
                <a:gd name="connsiteY4" fmla="*/ 1588592 h 1589703"/>
                <a:gd name="connsiteX5" fmla="*/ 0 w 1843371"/>
                <a:gd name="connsiteY5" fmla="*/ 750823 h 1589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3371" h="1589703">
                  <a:moveTo>
                    <a:pt x="0" y="0"/>
                  </a:moveTo>
                  <a:lnTo>
                    <a:pt x="934221" y="678740"/>
                  </a:lnTo>
                  <a:lnTo>
                    <a:pt x="1843371" y="1345706"/>
                  </a:lnTo>
                  <a:lnTo>
                    <a:pt x="1151127" y="1589703"/>
                  </a:lnTo>
                  <a:lnTo>
                    <a:pt x="1151487" y="1588592"/>
                  </a:lnTo>
                  <a:lnTo>
                    <a:pt x="0" y="750823"/>
                  </a:lnTo>
                  <a:close/>
                </a:path>
              </a:pathLst>
            </a:custGeom>
            <a:solidFill>
              <a:schemeClr val="accent1">
                <a:alpha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ea typeface="微软雅黑" panose="020B0503020204020204" pitchFamily="34" charset="-122"/>
              </a:endParaRPr>
            </a:p>
          </p:txBody>
        </p:sp>
        <p:sp>
          <p:nvSpPr>
            <p:cNvPr id="162" name="任意多边形 156">
              <a:extLst>
                <a:ext uri="{FF2B5EF4-FFF2-40B4-BE49-F238E27FC236}">
                  <a16:creationId xmlns:a16="http://schemas.microsoft.com/office/drawing/2014/main" id="{528A37A1-0DC8-4905-99E1-71B4C6DE0493}"/>
                </a:ext>
              </a:extLst>
            </p:cNvPr>
            <p:cNvSpPr/>
            <p:nvPr/>
          </p:nvSpPr>
          <p:spPr bwMode="auto">
            <a:xfrm>
              <a:off x="6734766" y="3205340"/>
              <a:ext cx="978243" cy="1876704"/>
            </a:xfrm>
            <a:custGeom>
              <a:avLst/>
              <a:gdLst>
                <a:gd name="connsiteX0" fmla="*/ 1127214 w 1127214"/>
                <a:gd name="connsiteY0" fmla="*/ 0 h 2162497"/>
                <a:gd name="connsiteX1" fmla="*/ 424859 w 1127214"/>
                <a:gd name="connsiteY1" fmla="*/ 2162497 h 2162497"/>
                <a:gd name="connsiteX2" fmla="*/ 0 w 1127214"/>
                <a:gd name="connsiteY2" fmla="*/ 1595671 h 2162497"/>
                <a:gd name="connsiteX3" fmla="*/ 438156 w 1127214"/>
                <a:gd name="connsiteY3" fmla="*/ 245290 h 2162497"/>
                <a:gd name="connsiteX4" fmla="*/ 436181 w 1127214"/>
                <a:gd name="connsiteY4" fmla="*/ 243853 h 216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214" h="2162497">
                  <a:moveTo>
                    <a:pt x="1127214" y="0"/>
                  </a:moveTo>
                  <a:lnTo>
                    <a:pt x="424859" y="2162497"/>
                  </a:lnTo>
                  <a:lnTo>
                    <a:pt x="0" y="1595671"/>
                  </a:lnTo>
                  <a:lnTo>
                    <a:pt x="438156" y="245290"/>
                  </a:lnTo>
                  <a:lnTo>
                    <a:pt x="436181" y="243853"/>
                  </a:lnTo>
                  <a:close/>
                </a:path>
              </a:pathLst>
            </a:custGeom>
            <a:solidFill>
              <a:schemeClr val="bg1">
                <a:alpha val="50000"/>
              </a:schemeClr>
            </a:solidFill>
            <a:ln>
              <a:noFill/>
            </a:ln>
          </p:spPr>
          <p:txBody>
            <a:bodyPr vert="horz" wrap="square" lIns="91440" tIns="45720" rIns="91440" bIns="45720" numCol="1" anchor="t" anchorCtr="0" compatLnSpc="1">
              <a:noAutofit/>
            </a:bodyPr>
            <a:lstStyle/>
            <a:p>
              <a:endParaRPr lang="zh-CN" altLang="en-US">
                <a:gradFill>
                  <a:gsLst>
                    <a:gs pos="100000">
                      <a:srgbClr val="323122"/>
                    </a:gs>
                    <a:gs pos="0">
                      <a:srgbClr val="826E4E"/>
                    </a:gs>
                  </a:gsLst>
                  <a:path path="circle">
                    <a:fillToRect l="50000" t="50000" r="50000" b="50000"/>
                  </a:path>
                </a:gradFill>
                <a:ea typeface="微软雅黑" panose="020B0503020204020204" pitchFamily="34" charset="-122"/>
              </a:endParaRPr>
            </a:p>
          </p:txBody>
        </p:sp>
        <p:sp>
          <p:nvSpPr>
            <p:cNvPr id="163" name="椭圆 162">
              <a:extLst>
                <a:ext uri="{FF2B5EF4-FFF2-40B4-BE49-F238E27FC236}">
                  <a16:creationId xmlns:a16="http://schemas.microsoft.com/office/drawing/2014/main" id="{56B11213-8826-4B64-9F6D-276791B41D8E}"/>
                </a:ext>
              </a:extLst>
            </p:cNvPr>
            <p:cNvSpPr/>
            <p:nvPr/>
          </p:nvSpPr>
          <p:spPr>
            <a:xfrm>
              <a:off x="5926233" y="2530747"/>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72" name="椭圆 171">
              <a:extLst>
                <a:ext uri="{FF2B5EF4-FFF2-40B4-BE49-F238E27FC236}">
                  <a16:creationId xmlns:a16="http://schemas.microsoft.com/office/drawing/2014/main" id="{7A8D9B8B-AA83-4BB8-A624-50F6B18781C5}"/>
                </a:ext>
              </a:extLst>
            </p:cNvPr>
            <p:cNvSpPr/>
            <p:nvPr/>
          </p:nvSpPr>
          <p:spPr>
            <a:xfrm>
              <a:off x="5267928" y="4407131"/>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73" name="椭圆 172">
              <a:extLst>
                <a:ext uri="{FF2B5EF4-FFF2-40B4-BE49-F238E27FC236}">
                  <a16:creationId xmlns:a16="http://schemas.microsoft.com/office/drawing/2014/main" id="{2B64745C-5A80-4735-83BE-DD1410BF0AA4}"/>
                </a:ext>
              </a:extLst>
            </p:cNvPr>
            <p:cNvSpPr/>
            <p:nvPr/>
          </p:nvSpPr>
          <p:spPr>
            <a:xfrm>
              <a:off x="4973175" y="3152056"/>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77" name="椭圆 176">
              <a:extLst>
                <a:ext uri="{FF2B5EF4-FFF2-40B4-BE49-F238E27FC236}">
                  <a16:creationId xmlns:a16="http://schemas.microsoft.com/office/drawing/2014/main" id="{8964EF9C-C7B8-484F-A8CB-DD28417528E4}"/>
                </a:ext>
              </a:extLst>
            </p:cNvPr>
            <p:cNvSpPr/>
            <p:nvPr/>
          </p:nvSpPr>
          <p:spPr>
            <a:xfrm>
              <a:off x="6571684" y="4399248"/>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79" name="椭圆 178">
              <a:extLst>
                <a:ext uri="{FF2B5EF4-FFF2-40B4-BE49-F238E27FC236}">
                  <a16:creationId xmlns:a16="http://schemas.microsoft.com/office/drawing/2014/main" id="{5F9B9EDC-FCC2-4DB6-800E-D3B0C4FFA2FC}"/>
                </a:ext>
              </a:extLst>
            </p:cNvPr>
            <p:cNvSpPr/>
            <p:nvPr/>
          </p:nvSpPr>
          <p:spPr>
            <a:xfrm>
              <a:off x="6912841" y="3259378"/>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spTree>
    <p:extLst>
      <p:ext uri="{BB962C8B-B14F-4D97-AF65-F5344CB8AC3E}">
        <p14:creationId xmlns:p14="http://schemas.microsoft.com/office/powerpoint/2010/main" val="344519042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21"/>
                                        </p:tgtEl>
                                        <p:attrNameLst>
                                          <p:attrName>style.visibility</p:attrName>
                                        </p:attrNameLst>
                                      </p:cBhvr>
                                      <p:to>
                                        <p:strVal val="visible"/>
                                      </p:to>
                                    </p:set>
                                    <p:animEffect transition="in" filter="fade">
                                      <p:cBhvr>
                                        <p:cTn id="10" dur="500"/>
                                        <p:tgtEl>
                                          <p:spTgt spid="121"/>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23"/>
                                        </p:tgtEl>
                                        <p:attrNameLst>
                                          <p:attrName>style.visibility</p:attrName>
                                        </p:attrNameLst>
                                      </p:cBhvr>
                                      <p:to>
                                        <p:strVal val="visible"/>
                                      </p:to>
                                    </p:set>
                                    <p:animEffect transition="in" filter="fade">
                                      <p:cBhvr>
                                        <p:cTn id="16" dur="500"/>
                                        <p:tgtEl>
                                          <p:spTgt spid="123"/>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par>
                                <p:cTn id="23" presetID="10" presetClass="entr" presetSubtype="0" fill="hold" grpId="0" nodeType="withEffect">
                                  <p:stCondLst>
                                    <p:cond delay="100"/>
                                  </p:stCondLst>
                                  <p:childTnLst>
                                    <p:set>
                                      <p:cBhvr>
                                        <p:cTn id="24" dur="1" fill="hold">
                                          <p:stCondLst>
                                            <p:cond delay="0"/>
                                          </p:stCondLst>
                                        </p:cTn>
                                        <p:tgtEl>
                                          <p:spTgt spid="126"/>
                                        </p:tgtEl>
                                        <p:attrNameLst>
                                          <p:attrName>style.visibility</p:attrName>
                                        </p:attrNameLst>
                                      </p:cBhvr>
                                      <p:to>
                                        <p:strVal val="visible"/>
                                      </p:to>
                                    </p:set>
                                    <p:animEffect transition="in" filter="fade">
                                      <p:cBhvr>
                                        <p:cTn id="25" dur="500"/>
                                        <p:tgtEl>
                                          <p:spTgt spid="126"/>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127"/>
                                        </p:tgtEl>
                                        <p:attrNameLst>
                                          <p:attrName>style.visibility</p:attrName>
                                        </p:attrNameLst>
                                      </p:cBhvr>
                                      <p:to>
                                        <p:strVal val="visible"/>
                                      </p:to>
                                    </p:set>
                                    <p:animEffect transition="in" filter="fade">
                                      <p:cBhvr>
                                        <p:cTn id="28" dur="500"/>
                                        <p:tgtEl>
                                          <p:spTgt spid="127"/>
                                        </p:tgtEl>
                                      </p:cBhvr>
                                    </p:animEffect>
                                  </p:childTnLst>
                                </p:cTn>
                              </p:par>
                              <p:par>
                                <p:cTn id="29" presetID="10" presetClass="entr" presetSubtype="0" fill="hold" grpId="0" nodeType="withEffect">
                                  <p:stCondLst>
                                    <p:cond delay="100"/>
                                  </p:stCondLst>
                                  <p:childTnLst>
                                    <p:set>
                                      <p:cBhvr>
                                        <p:cTn id="30" dur="1" fill="hold">
                                          <p:stCondLst>
                                            <p:cond delay="0"/>
                                          </p:stCondLst>
                                        </p:cTn>
                                        <p:tgtEl>
                                          <p:spTgt spid="128"/>
                                        </p:tgtEl>
                                        <p:attrNameLst>
                                          <p:attrName>style.visibility</p:attrName>
                                        </p:attrNameLst>
                                      </p:cBhvr>
                                      <p:to>
                                        <p:strVal val="visible"/>
                                      </p:to>
                                    </p:set>
                                    <p:animEffect transition="in" filter="fade">
                                      <p:cBhvr>
                                        <p:cTn id="31" dur="500"/>
                                        <p:tgtEl>
                                          <p:spTgt spid="1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9"/>
                                        </p:tgtEl>
                                        <p:attrNameLst>
                                          <p:attrName>style.visibility</p:attrName>
                                        </p:attrNameLst>
                                      </p:cBhvr>
                                      <p:to>
                                        <p:strVal val="visible"/>
                                      </p:to>
                                    </p:set>
                                    <p:animEffect transition="in" filter="fade">
                                      <p:cBhvr>
                                        <p:cTn id="34" dur="500"/>
                                        <p:tgtEl>
                                          <p:spTgt spid="129"/>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130"/>
                                        </p:tgtEl>
                                        <p:attrNameLst>
                                          <p:attrName>style.visibility</p:attrName>
                                        </p:attrNameLst>
                                      </p:cBhvr>
                                      <p:to>
                                        <p:strVal val="visible"/>
                                      </p:to>
                                    </p:set>
                                    <p:animEffect transition="in" filter="fade">
                                      <p:cBhvr>
                                        <p:cTn id="37" dur="500"/>
                                        <p:tgtEl>
                                          <p:spTgt spid="130"/>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131"/>
                                        </p:tgtEl>
                                        <p:attrNameLst>
                                          <p:attrName>style.visibility</p:attrName>
                                        </p:attrNameLst>
                                      </p:cBhvr>
                                      <p:to>
                                        <p:strVal val="visible"/>
                                      </p:to>
                                    </p:set>
                                    <p:animEffect transition="in" filter="fade">
                                      <p:cBhvr>
                                        <p:cTn id="40" dur="500"/>
                                        <p:tgtEl>
                                          <p:spTgt spid="1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
                                        </p:tgtEl>
                                        <p:attrNameLst>
                                          <p:attrName>style.visibility</p:attrName>
                                        </p:attrNameLst>
                                      </p:cBhvr>
                                      <p:to>
                                        <p:strVal val="visible"/>
                                      </p:to>
                                    </p:set>
                                    <p:animEffect transition="in" filter="fade">
                                      <p:cBhvr>
                                        <p:cTn id="43" dur="500"/>
                                        <p:tgtEl>
                                          <p:spTgt spid="132"/>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33"/>
                                        </p:tgtEl>
                                        <p:attrNameLst>
                                          <p:attrName>style.visibility</p:attrName>
                                        </p:attrNameLst>
                                      </p:cBhvr>
                                      <p:to>
                                        <p:strVal val="visible"/>
                                      </p:to>
                                    </p:set>
                                    <p:animEffect transition="in" filter="fade">
                                      <p:cBhvr>
                                        <p:cTn id="46" dur="500"/>
                                        <p:tgtEl>
                                          <p:spTgt spid="133"/>
                                        </p:tgtEl>
                                      </p:cBhvr>
                                    </p:animEffect>
                                  </p:childTnLst>
                                </p:cTn>
                              </p:par>
                              <p:par>
                                <p:cTn id="47" presetID="10" presetClass="entr" presetSubtype="0" fill="hold" grpId="0" nodeType="withEffect">
                                  <p:stCondLst>
                                    <p:cond delay="100"/>
                                  </p:stCondLst>
                                  <p:childTnLst>
                                    <p:set>
                                      <p:cBhvr>
                                        <p:cTn id="48" dur="1" fill="hold">
                                          <p:stCondLst>
                                            <p:cond delay="0"/>
                                          </p:stCondLst>
                                        </p:cTn>
                                        <p:tgtEl>
                                          <p:spTgt spid="134"/>
                                        </p:tgtEl>
                                        <p:attrNameLst>
                                          <p:attrName>style.visibility</p:attrName>
                                        </p:attrNameLst>
                                      </p:cBhvr>
                                      <p:to>
                                        <p:strVal val="visible"/>
                                      </p:to>
                                    </p:set>
                                    <p:animEffect transition="in" filter="fade">
                                      <p:cBhvr>
                                        <p:cTn id="49" dur="500"/>
                                        <p:tgtEl>
                                          <p:spTgt spid="1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5"/>
                                        </p:tgtEl>
                                        <p:attrNameLst>
                                          <p:attrName>style.visibility</p:attrName>
                                        </p:attrNameLst>
                                      </p:cBhvr>
                                      <p:to>
                                        <p:strVal val="visible"/>
                                      </p:to>
                                    </p:set>
                                    <p:animEffect transition="in" filter="fade">
                                      <p:cBhvr>
                                        <p:cTn id="52" dur="500"/>
                                        <p:tgtEl>
                                          <p:spTgt spid="135"/>
                                        </p:tgtEl>
                                      </p:cBhvr>
                                    </p:animEffect>
                                  </p:childTnLst>
                                </p:cTn>
                              </p:par>
                              <p:par>
                                <p:cTn id="53" presetID="10" presetClass="entr" presetSubtype="0" fill="hold" grpId="0" nodeType="withEffect">
                                  <p:stCondLst>
                                    <p:cond delay="100"/>
                                  </p:stCondLst>
                                  <p:childTnLst>
                                    <p:set>
                                      <p:cBhvr>
                                        <p:cTn id="54" dur="1" fill="hold">
                                          <p:stCondLst>
                                            <p:cond delay="0"/>
                                          </p:stCondLst>
                                        </p:cTn>
                                        <p:tgtEl>
                                          <p:spTgt spid="136"/>
                                        </p:tgtEl>
                                        <p:attrNameLst>
                                          <p:attrName>style.visibility</p:attrName>
                                        </p:attrNameLst>
                                      </p:cBhvr>
                                      <p:to>
                                        <p:strVal val="visible"/>
                                      </p:to>
                                    </p:set>
                                    <p:animEffect transition="in" filter="fade">
                                      <p:cBhvr>
                                        <p:cTn id="55" dur="500"/>
                                        <p:tgtEl>
                                          <p:spTgt spid="136"/>
                                        </p:tgtEl>
                                      </p:cBhvr>
                                    </p:animEffect>
                                  </p:childTnLst>
                                </p:cTn>
                              </p:par>
                              <p:par>
                                <p:cTn id="56" presetID="10" presetClass="entr" presetSubtype="0" fill="hold" grpId="0" nodeType="withEffect">
                                  <p:stCondLst>
                                    <p:cond delay="300"/>
                                  </p:stCondLst>
                                  <p:childTnLst>
                                    <p:set>
                                      <p:cBhvr>
                                        <p:cTn id="57" dur="1" fill="hold">
                                          <p:stCondLst>
                                            <p:cond delay="0"/>
                                          </p:stCondLst>
                                        </p:cTn>
                                        <p:tgtEl>
                                          <p:spTgt spid="137"/>
                                        </p:tgtEl>
                                        <p:attrNameLst>
                                          <p:attrName>style.visibility</p:attrName>
                                        </p:attrNameLst>
                                      </p:cBhvr>
                                      <p:to>
                                        <p:strVal val="visible"/>
                                      </p:to>
                                    </p:set>
                                    <p:animEffect transition="in" filter="fade">
                                      <p:cBhvr>
                                        <p:cTn id="58" dur="500"/>
                                        <p:tgtEl>
                                          <p:spTgt spid="137"/>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138"/>
                                        </p:tgtEl>
                                        <p:attrNameLst>
                                          <p:attrName>style.visibility</p:attrName>
                                        </p:attrNameLst>
                                      </p:cBhvr>
                                      <p:to>
                                        <p:strVal val="visible"/>
                                      </p:to>
                                    </p:set>
                                    <p:animEffect transition="in" filter="fade">
                                      <p:cBhvr>
                                        <p:cTn id="61" dur="500"/>
                                        <p:tgtEl>
                                          <p:spTgt spid="1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9"/>
                                        </p:tgtEl>
                                        <p:attrNameLst>
                                          <p:attrName>style.visibility</p:attrName>
                                        </p:attrNameLst>
                                      </p:cBhvr>
                                      <p:to>
                                        <p:strVal val="visible"/>
                                      </p:to>
                                    </p:set>
                                    <p:animEffect transition="in" filter="fade">
                                      <p:cBhvr>
                                        <p:cTn id="64" dur="500"/>
                                        <p:tgtEl>
                                          <p:spTgt spid="139"/>
                                        </p:tgtEl>
                                      </p:cBhvr>
                                    </p:animEffect>
                                  </p:childTnLst>
                                </p:cTn>
                              </p:par>
                              <p:par>
                                <p:cTn id="65" presetID="10" presetClass="entr" presetSubtype="0" fill="hold" grpId="0" nodeType="withEffect">
                                  <p:stCondLst>
                                    <p:cond delay="20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500"/>
                                        <p:tgtEl>
                                          <p:spTgt spid="140"/>
                                        </p:tgtEl>
                                      </p:cBhvr>
                                    </p:animEffect>
                                  </p:childTnLst>
                                </p:cTn>
                              </p:par>
                              <p:par>
                                <p:cTn id="68" presetID="10" presetClass="entr" presetSubtype="0" fill="hold" grpId="0" nodeType="withEffect">
                                  <p:stCondLst>
                                    <p:cond delay="100"/>
                                  </p:stCondLst>
                                  <p:childTnLst>
                                    <p:set>
                                      <p:cBhvr>
                                        <p:cTn id="69" dur="1" fill="hold">
                                          <p:stCondLst>
                                            <p:cond delay="0"/>
                                          </p:stCondLst>
                                        </p:cTn>
                                        <p:tgtEl>
                                          <p:spTgt spid="144"/>
                                        </p:tgtEl>
                                        <p:attrNameLst>
                                          <p:attrName>style.visibility</p:attrName>
                                        </p:attrNameLst>
                                      </p:cBhvr>
                                      <p:to>
                                        <p:strVal val="visible"/>
                                      </p:to>
                                    </p:set>
                                    <p:animEffect transition="in" filter="fade">
                                      <p:cBhvr>
                                        <p:cTn id="70" dur="500"/>
                                        <p:tgtEl>
                                          <p:spTgt spid="14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45"/>
                                        </p:tgtEl>
                                        <p:attrNameLst>
                                          <p:attrName>style.visibility</p:attrName>
                                        </p:attrNameLst>
                                      </p:cBhvr>
                                      <p:to>
                                        <p:strVal val="visible"/>
                                      </p:to>
                                    </p:set>
                                    <p:animEffect transition="in" filter="fade">
                                      <p:cBhvr>
                                        <p:cTn id="73" dur="500"/>
                                        <p:tgtEl>
                                          <p:spTgt spid="145"/>
                                        </p:tgtEl>
                                      </p:cBhvr>
                                    </p:animEffect>
                                  </p:childTnLst>
                                </p:cTn>
                              </p:par>
                              <p:par>
                                <p:cTn id="74" presetID="10" presetClass="entr" presetSubtype="0" fill="hold" grpId="0" nodeType="withEffect">
                                  <p:stCondLst>
                                    <p:cond delay="100"/>
                                  </p:stCondLst>
                                  <p:childTnLst>
                                    <p:set>
                                      <p:cBhvr>
                                        <p:cTn id="75" dur="1" fill="hold">
                                          <p:stCondLst>
                                            <p:cond delay="0"/>
                                          </p:stCondLst>
                                        </p:cTn>
                                        <p:tgtEl>
                                          <p:spTgt spid="147"/>
                                        </p:tgtEl>
                                        <p:attrNameLst>
                                          <p:attrName>style.visibility</p:attrName>
                                        </p:attrNameLst>
                                      </p:cBhvr>
                                      <p:to>
                                        <p:strVal val="visible"/>
                                      </p:to>
                                    </p:set>
                                    <p:animEffect transition="in" filter="fade">
                                      <p:cBhvr>
                                        <p:cTn id="76" dur="500"/>
                                        <p:tgtEl>
                                          <p:spTgt spid="147"/>
                                        </p:tgtEl>
                                      </p:cBhvr>
                                    </p:animEffect>
                                  </p:childTnLst>
                                </p:cTn>
                              </p:par>
                              <p:par>
                                <p:cTn id="77" presetID="10" presetClass="entr" presetSubtype="0" fill="hold" grpId="0" nodeType="withEffect">
                                  <p:stCondLst>
                                    <p:cond delay="200"/>
                                  </p:stCondLst>
                                  <p:childTnLst>
                                    <p:set>
                                      <p:cBhvr>
                                        <p:cTn id="78" dur="1" fill="hold">
                                          <p:stCondLst>
                                            <p:cond delay="0"/>
                                          </p:stCondLst>
                                        </p:cTn>
                                        <p:tgtEl>
                                          <p:spTgt spid="148"/>
                                        </p:tgtEl>
                                        <p:attrNameLst>
                                          <p:attrName>style.visibility</p:attrName>
                                        </p:attrNameLst>
                                      </p:cBhvr>
                                      <p:to>
                                        <p:strVal val="visible"/>
                                      </p:to>
                                    </p:set>
                                    <p:animEffect transition="in" filter="fade">
                                      <p:cBhvr>
                                        <p:cTn id="79" dur="500"/>
                                        <p:tgtEl>
                                          <p:spTgt spid="14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50"/>
                                        </p:tgtEl>
                                        <p:attrNameLst>
                                          <p:attrName>style.visibility</p:attrName>
                                        </p:attrNameLst>
                                      </p:cBhvr>
                                      <p:to>
                                        <p:strVal val="visible"/>
                                      </p:to>
                                    </p:set>
                                    <p:animEffect transition="in" filter="fade">
                                      <p:cBhvr>
                                        <p:cTn id="82" dur="500"/>
                                        <p:tgtEl>
                                          <p:spTgt spid="150"/>
                                        </p:tgtEl>
                                      </p:cBhvr>
                                    </p:animEffect>
                                  </p:childTnLst>
                                </p:cTn>
                              </p:par>
                              <p:par>
                                <p:cTn id="83" presetID="10" presetClass="entr" presetSubtype="0" fill="hold" grpId="0" nodeType="withEffect">
                                  <p:stCondLst>
                                    <p:cond delay="200"/>
                                  </p:stCondLst>
                                  <p:childTnLst>
                                    <p:set>
                                      <p:cBhvr>
                                        <p:cTn id="84" dur="1" fill="hold">
                                          <p:stCondLst>
                                            <p:cond delay="0"/>
                                          </p:stCondLst>
                                        </p:cTn>
                                        <p:tgtEl>
                                          <p:spTgt spid="174"/>
                                        </p:tgtEl>
                                        <p:attrNameLst>
                                          <p:attrName>style.visibility</p:attrName>
                                        </p:attrNameLst>
                                      </p:cBhvr>
                                      <p:to>
                                        <p:strVal val="visible"/>
                                      </p:to>
                                    </p:set>
                                    <p:animEffect transition="in" filter="fade">
                                      <p:cBhvr>
                                        <p:cTn id="85" dur="500"/>
                                        <p:tgtEl>
                                          <p:spTgt spid="174"/>
                                        </p:tgtEl>
                                      </p:cBhvr>
                                    </p:animEffect>
                                  </p:childTnLst>
                                </p:cTn>
                              </p:par>
                              <p:par>
                                <p:cTn id="86" presetID="10" presetClass="entr" presetSubtype="0" fill="hold" grpId="0" nodeType="withEffect">
                                  <p:stCondLst>
                                    <p:cond delay="300"/>
                                  </p:stCondLst>
                                  <p:childTnLst>
                                    <p:set>
                                      <p:cBhvr>
                                        <p:cTn id="87" dur="1" fill="hold">
                                          <p:stCondLst>
                                            <p:cond delay="0"/>
                                          </p:stCondLst>
                                        </p:cTn>
                                        <p:tgtEl>
                                          <p:spTgt spid="183"/>
                                        </p:tgtEl>
                                        <p:attrNameLst>
                                          <p:attrName>style.visibility</p:attrName>
                                        </p:attrNameLst>
                                      </p:cBhvr>
                                      <p:to>
                                        <p:strVal val="visible"/>
                                      </p:to>
                                    </p:set>
                                    <p:animEffect transition="in" filter="fade">
                                      <p:cBhvr>
                                        <p:cTn id="88" dur="500"/>
                                        <p:tgtEl>
                                          <p:spTgt spid="183"/>
                                        </p:tgtEl>
                                      </p:cBhvr>
                                    </p:animEffect>
                                  </p:childTnLst>
                                </p:cTn>
                              </p:par>
                            </p:childTnLst>
                          </p:cTn>
                        </p:par>
                        <p:par>
                          <p:cTn id="89" fill="hold" nodeType="afterGroup">
                            <p:stCondLst>
                              <p:cond delay="800"/>
                            </p:stCondLst>
                            <p:childTnLst>
                              <p:par>
                                <p:cTn id="90" presetID="16" presetClass="entr" presetSubtype="21" fill="hold" nodeType="after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barn(inVertical)">
                                      <p:cBhvr>
                                        <p:cTn id="92" dur="500"/>
                                        <p:tgtEl>
                                          <p:spTgt spid="62"/>
                                        </p:tgtEl>
                                      </p:cBhvr>
                                    </p:animEffect>
                                  </p:childTnLst>
                                </p:cTn>
                              </p:par>
                              <p:par>
                                <p:cTn id="93" presetID="16" presetClass="entr" presetSubtype="21" fill="hold" nodeType="withEffect">
                                  <p:stCondLst>
                                    <p:cond delay="300"/>
                                  </p:stCondLst>
                                  <p:childTnLst>
                                    <p:set>
                                      <p:cBhvr>
                                        <p:cTn id="94" dur="1" fill="hold">
                                          <p:stCondLst>
                                            <p:cond delay="0"/>
                                          </p:stCondLst>
                                        </p:cTn>
                                        <p:tgtEl>
                                          <p:spTgt spid="63"/>
                                        </p:tgtEl>
                                        <p:attrNameLst>
                                          <p:attrName>style.visibility</p:attrName>
                                        </p:attrNameLst>
                                      </p:cBhvr>
                                      <p:to>
                                        <p:strVal val="visible"/>
                                      </p:to>
                                    </p:set>
                                    <p:animEffect transition="in" filter="barn(inVertical)">
                                      <p:cBhvr>
                                        <p:cTn id="95" dur="500"/>
                                        <p:tgtEl>
                                          <p:spTgt spid="63"/>
                                        </p:tgtEl>
                                      </p:cBhvr>
                                    </p:animEffect>
                                  </p:childTnLst>
                                </p:cTn>
                              </p:par>
                              <p:par>
                                <p:cTn id="96" presetID="16" presetClass="entr" presetSubtype="21" fill="hold" nodeType="withEffect">
                                  <p:stCondLst>
                                    <p:cond delay="0"/>
                                  </p:stCondLst>
                                  <p:childTnLst>
                                    <p:set>
                                      <p:cBhvr>
                                        <p:cTn id="97" dur="1" fill="hold">
                                          <p:stCondLst>
                                            <p:cond delay="0"/>
                                          </p:stCondLst>
                                        </p:cTn>
                                        <p:tgtEl>
                                          <p:spTgt spid="64"/>
                                        </p:tgtEl>
                                        <p:attrNameLst>
                                          <p:attrName>style.visibility</p:attrName>
                                        </p:attrNameLst>
                                      </p:cBhvr>
                                      <p:to>
                                        <p:strVal val="visible"/>
                                      </p:to>
                                    </p:set>
                                    <p:animEffect transition="in" filter="barn(inVertical)">
                                      <p:cBhvr>
                                        <p:cTn id="98" dur="500"/>
                                        <p:tgtEl>
                                          <p:spTgt spid="64"/>
                                        </p:tgtEl>
                                      </p:cBhvr>
                                    </p:animEffect>
                                  </p:childTnLst>
                                </p:cTn>
                              </p:par>
                              <p:par>
                                <p:cTn id="99" presetID="16" presetClass="entr" presetSubtype="21" fill="hold" nodeType="withEffect">
                                  <p:stCondLst>
                                    <p:cond delay="200"/>
                                  </p:stCondLst>
                                  <p:childTnLst>
                                    <p:set>
                                      <p:cBhvr>
                                        <p:cTn id="100" dur="1" fill="hold">
                                          <p:stCondLst>
                                            <p:cond delay="0"/>
                                          </p:stCondLst>
                                        </p:cTn>
                                        <p:tgtEl>
                                          <p:spTgt spid="65"/>
                                        </p:tgtEl>
                                        <p:attrNameLst>
                                          <p:attrName>style.visibility</p:attrName>
                                        </p:attrNameLst>
                                      </p:cBhvr>
                                      <p:to>
                                        <p:strVal val="visible"/>
                                      </p:to>
                                    </p:set>
                                    <p:animEffect transition="in" filter="barn(inVertical)">
                                      <p:cBhvr>
                                        <p:cTn id="101" dur="500"/>
                                        <p:tgtEl>
                                          <p:spTgt spid="65"/>
                                        </p:tgtEl>
                                      </p:cBhvr>
                                    </p:animEffect>
                                  </p:childTnLst>
                                </p:cTn>
                              </p:par>
                              <p:par>
                                <p:cTn id="102" presetID="16" presetClass="entr" presetSubtype="21" fill="hold" nodeType="withEffect">
                                  <p:stCondLst>
                                    <p:cond delay="300"/>
                                  </p:stCondLst>
                                  <p:childTnLst>
                                    <p:set>
                                      <p:cBhvr>
                                        <p:cTn id="103" dur="1" fill="hold">
                                          <p:stCondLst>
                                            <p:cond delay="0"/>
                                          </p:stCondLst>
                                        </p:cTn>
                                        <p:tgtEl>
                                          <p:spTgt spid="67"/>
                                        </p:tgtEl>
                                        <p:attrNameLst>
                                          <p:attrName>style.visibility</p:attrName>
                                        </p:attrNameLst>
                                      </p:cBhvr>
                                      <p:to>
                                        <p:strVal val="visible"/>
                                      </p:to>
                                    </p:set>
                                    <p:animEffect transition="in" filter="barn(inVertical)">
                                      <p:cBhvr>
                                        <p:cTn id="104" dur="500"/>
                                        <p:tgtEl>
                                          <p:spTgt spid="67"/>
                                        </p:tgtEl>
                                      </p:cBhvr>
                                    </p:animEffect>
                                  </p:childTnLst>
                                </p:cTn>
                              </p:par>
                              <p:par>
                                <p:cTn id="105" presetID="16" presetClass="entr" presetSubtype="21" fill="hold" nodeType="withEffect">
                                  <p:stCondLst>
                                    <p:cond delay="500"/>
                                  </p:stCondLst>
                                  <p:childTnLst>
                                    <p:set>
                                      <p:cBhvr>
                                        <p:cTn id="106" dur="1" fill="hold">
                                          <p:stCondLst>
                                            <p:cond delay="0"/>
                                          </p:stCondLst>
                                        </p:cTn>
                                        <p:tgtEl>
                                          <p:spTgt spid="68"/>
                                        </p:tgtEl>
                                        <p:attrNameLst>
                                          <p:attrName>style.visibility</p:attrName>
                                        </p:attrNameLst>
                                      </p:cBhvr>
                                      <p:to>
                                        <p:strVal val="visible"/>
                                      </p:to>
                                    </p:set>
                                    <p:animEffect transition="in" filter="barn(inVertical)">
                                      <p:cBhvr>
                                        <p:cTn id="107" dur="500"/>
                                        <p:tgtEl>
                                          <p:spTgt spid="68"/>
                                        </p:tgtEl>
                                      </p:cBhvr>
                                    </p:animEffect>
                                  </p:childTnLst>
                                </p:cTn>
                              </p:par>
                              <p:par>
                                <p:cTn id="108" presetID="16" presetClass="entr" presetSubtype="21" fill="hold" nodeType="withEffect">
                                  <p:stCondLst>
                                    <p:cond delay="0"/>
                                  </p:stCondLst>
                                  <p:childTnLst>
                                    <p:set>
                                      <p:cBhvr>
                                        <p:cTn id="109" dur="1" fill="hold">
                                          <p:stCondLst>
                                            <p:cond delay="0"/>
                                          </p:stCondLst>
                                        </p:cTn>
                                        <p:tgtEl>
                                          <p:spTgt spid="71"/>
                                        </p:tgtEl>
                                        <p:attrNameLst>
                                          <p:attrName>style.visibility</p:attrName>
                                        </p:attrNameLst>
                                      </p:cBhvr>
                                      <p:to>
                                        <p:strVal val="visible"/>
                                      </p:to>
                                    </p:set>
                                    <p:animEffect transition="in" filter="barn(inVertical)">
                                      <p:cBhvr>
                                        <p:cTn id="110" dur="500"/>
                                        <p:tgtEl>
                                          <p:spTgt spid="71"/>
                                        </p:tgtEl>
                                      </p:cBhvr>
                                    </p:animEffect>
                                  </p:childTnLst>
                                </p:cTn>
                              </p:par>
                              <p:par>
                                <p:cTn id="111" presetID="16" presetClass="entr" presetSubtype="21" fill="hold" nodeType="withEffect">
                                  <p:stCondLst>
                                    <p:cond delay="300"/>
                                  </p:stCondLst>
                                  <p:childTnLst>
                                    <p:set>
                                      <p:cBhvr>
                                        <p:cTn id="112" dur="1" fill="hold">
                                          <p:stCondLst>
                                            <p:cond delay="0"/>
                                          </p:stCondLst>
                                        </p:cTn>
                                        <p:tgtEl>
                                          <p:spTgt spid="72"/>
                                        </p:tgtEl>
                                        <p:attrNameLst>
                                          <p:attrName>style.visibility</p:attrName>
                                        </p:attrNameLst>
                                      </p:cBhvr>
                                      <p:to>
                                        <p:strVal val="visible"/>
                                      </p:to>
                                    </p:set>
                                    <p:animEffect transition="in" filter="barn(inVertical)">
                                      <p:cBhvr>
                                        <p:cTn id="113" dur="500"/>
                                        <p:tgtEl>
                                          <p:spTgt spid="72"/>
                                        </p:tgtEl>
                                      </p:cBhvr>
                                    </p:animEffect>
                                  </p:childTnLst>
                                </p:cTn>
                              </p:par>
                              <p:par>
                                <p:cTn id="114" presetID="16" presetClass="entr" presetSubtype="21" fill="hold" nodeType="withEffect">
                                  <p:stCondLst>
                                    <p:cond delay="200"/>
                                  </p:stCondLst>
                                  <p:childTnLst>
                                    <p:set>
                                      <p:cBhvr>
                                        <p:cTn id="115" dur="1" fill="hold">
                                          <p:stCondLst>
                                            <p:cond delay="0"/>
                                          </p:stCondLst>
                                        </p:cTn>
                                        <p:tgtEl>
                                          <p:spTgt spid="73"/>
                                        </p:tgtEl>
                                        <p:attrNameLst>
                                          <p:attrName>style.visibility</p:attrName>
                                        </p:attrNameLst>
                                      </p:cBhvr>
                                      <p:to>
                                        <p:strVal val="visible"/>
                                      </p:to>
                                    </p:set>
                                    <p:animEffect transition="in" filter="barn(inVertical)">
                                      <p:cBhvr>
                                        <p:cTn id="116" dur="500"/>
                                        <p:tgtEl>
                                          <p:spTgt spid="73"/>
                                        </p:tgtEl>
                                      </p:cBhvr>
                                    </p:animEffect>
                                  </p:childTnLst>
                                </p:cTn>
                              </p:par>
                              <p:par>
                                <p:cTn id="117" presetID="16" presetClass="entr" presetSubtype="21" fill="hold" nodeType="withEffect">
                                  <p:stCondLst>
                                    <p:cond delay="300"/>
                                  </p:stCondLst>
                                  <p:childTnLst>
                                    <p:set>
                                      <p:cBhvr>
                                        <p:cTn id="118" dur="1" fill="hold">
                                          <p:stCondLst>
                                            <p:cond delay="0"/>
                                          </p:stCondLst>
                                        </p:cTn>
                                        <p:tgtEl>
                                          <p:spTgt spid="74"/>
                                        </p:tgtEl>
                                        <p:attrNameLst>
                                          <p:attrName>style.visibility</p:attrName>
                                        </p:attrNameLst>
                                      </p:cBhvr>
                                      <p:to>
                                        <p:strVal val="visible"/>
                                      </p:to>
                                    </p:set>
                                    <p:animEffect transition="in" filter="barn(inVertical)">
                                      <p:cBhvr>
                                        <p:cTn id="119" dur="500"/>
                                        <p:tgtEl>
                                          <p:spTgt spid="74"/>
                                        </p:tgtEl>
                                      </p:cBhvr>
                                    </p:animEffect>
                                  </p:childTnLst>
                                </p:cTn>
                              </p:par>
                              <p:par>
                                <p:cTn id="120" presetID="16" presetClass="entr" presetSubtype="21" fill="hold" nodeType="withEffect">
                                  <p:stCondLst>
                                    <p:cond delay="500"/>
                                  </p:stCondLst>
                                  <p:childTnLst>
                                    <p:set>
                                      <p:cBhvr>
                                        <p:cTn id="121" dur="1" fill="hold">
                                          <p:stCondLst>
                                            <p:cond delay="0"/>
                                          </p:stCondLst>
                                        </p:cTn>
                                        <p:tgtEl>
                                          <p:spTgt spid="76"/>
                                        </p:tgtEl>
                                        <p:attrNameLst>
                                          <p:attrName>style.visibility</p:attrName>
                                        </p:attrNameLst>
                                      </p:cBhvr>
                                      <p:to>
                                        <p:strVal val="visible"/>
                                      </p:to>
                                    </p:set>
                                    <p:animEffect transition="in" filter="barn(inVertical)">
                                      <p:cBhvr>
                                        <p:cTn id="122" dur="500"/>
                                        <p:tgtEl>
                                          <p:spTgt spid="76"/>
                                        </p:tgtEl>
                                      </p:cBhvr>
                                    </p:animEffect>
                                  </p:childTnLst>
                                </p:cTn>
                              </p:par>
                              <p:par>
                                <p:cTn id="123" presetID="16" presetClass="entr" presetSubtype="21" fill="hold" nodeType="withEffect">
                                  <p:stCondLst>
                                    <p:cond delay="200"/>
                                  </p:stCondLst>
                                  <p:childTnLst>
                                    <p:set>
                                      <p:cBhvr>
                                        <p:cTn id="124" dur="1" fill="hold">
                                          <p:stCondLst>
                                            <p:cond delay="0"/>
                                          </p:stCondLst>
                                        </p:cTn>
                                        <p:tgtEl>
                                          <p:spTgt spid="78"/>
                                        </p:tgtEl>
                                        <p:attrNameLst>
                                          <p:attrName>style.visibility</p:attrName>
                                        </p:attrNameLst>
                                      </p:cBhvr>
                                      <p:to>
                                        <p:strVal val="visible"/>
                                      </p:to>
                                    </p:set>
                                    <p:animEffect transition="in" filter="barn(inVertical)">
                                      <p:cBhvr>
                                        <p:cTn id="125" dur="500"/>
                                        <p:tgtEl>
                                          <p:spTgt spid="78"/>
                                        </p:tgtEl>
                                      </p:cBhvr>
                                    </p:animEffect>
                                  </p:childTnLst>
                                </p:cTn>
                              </p:par>
                              <p:par>
                                <p:cTn id="126" presetID="16" presetClass="entr" presetSubtype="21" fill="hold" nodeType="withEffect">
                                  <p:stCondLst>
                                    <p:cond delay="300"/>
                                  </p:stCondLst>
                                  <p:childTnLst>
                                    <p:set>
                                      <p:cBhvr>
                                        <p:cTn id="127" dur="1" fill="hold">
                                          <p:stCondLst>
                                            <p:cond delay="0"/>
                                          </p:stCondLst>
                                        </p:cTn>
                                        <p:tgtEl>
                                          <p:spTgt spid="79"/>
                                        </p:tgtEl>
                                        <p:attrNameLst>
                                          <p:attrName>style.visibility</p:attrName>
                                        </p:attrNameLst>
                                      </p:cBhvr>
                                      <p:to>
                                        <p:strVal val="visible"/>
                                      </p:to>
                                    </p:set>
                                    <p:animEffect transition="in" filter="barn(inVertical)">
                                      <p:cBhvr>
                                        <p:cTn id="128" dur="500"/>
                                        <p:tgtEl>
                                          <p:spTgt spid="79"/>
                                        </p:tgtEl>
                                      </p:cBhvr>
                                    </p:animEffect>
                                  </p:childTnLst>
                                </p:cTn>
                              </p:par>
                              <p:par>
                                <p:cTn id="129" presetID="16" presetClass="entr" presetSubtype="21" fill="hold" nodeType="withEffect">
                                  <p:stCondLst>
                                    <p:cond delay="0"/>
                                  </p:stCondLst>
                                  <p:childTnLst>
                                    <p:set>
                                      <p:cBhvr>
                                        <p:cTn id="130" dur="1" fill="hold">
                                          <p:stCondLst>
                                            <p:cond delay="0"/>
                                          </p:stCondLst>
                                        </p:cTn>
                                        <p:tgtEl>
                                          <p:spTgt spid="80"/>
                                        </p:tgtEl>
                                        <p:attrNameLst>
                                          <p:attrName>style.visibility</p:attrName>
                                        </p:attrNameLst>
                                      </p:cBhvr>
                                      <p:to>
                                        <p:strVal val="visible"/>
                                      </p:to>
                                    </p:set>
                                    <p:animEffect transition="in" filter="barn(inVertical)">
                                      <p:cBhvr>
                                        <p:cTn id="131" dur="500"/>
                                        <p:tgtEl>
                                          <p:spTgt spid="80"/>
                                        </p:tgtEl>
                                      </p:cBhvr>
                                    </p:animEffect>
                                  </p:childTnLst>
                                </p:cTn>
                              </p:par>
                              <p:par>
                                <p:cTn id="132" presetID="16" presetClass="entr" presetSubtype="21" fill="hold" nodeType="withEffect">
                                  <p:stCondLst>
                                    <p:cond delay="300"/>
                                  </p:stCondLst>
                                  <p:childTnLst>
                                    <p:set>
                                      <p:cBhvr>
                                        <p:cTn id="133" dur="1" fill="hold">
                                          <p:stCondLst>
                                            <p:cond delay="0"/>
                                          </p:stCondLst>
                                        </p:cTn>
                                        <p:tgtEl>
                                          <p:spTgt spid="81"/>
                                        </p:tgtEl>
                                        <p:attrNameLst>
                                          <p:attrName>style.visibility</p:attrName>
                                        </p:attrNameLst>
                                      </p:cBhvr>
                                      <p:to>
                                        <p:strVal val="visible"/>
                                      </p:to>
                                    </p:set>
                                    <p:animEffect transition="in" filter="barn(inVertical)">
                                      <p:cBhvr>
                                        <p:cTn id="134" dur="500"/>
                                        <p:tgtEl>
                                          <p:spTgt spid="81"/>
                                        </p:tgtEl>
                                      </p:cBhvr>
                                    </p:animEffect>
                                  </p:childTnLst>
                                </p:cTn>
                              </p:par>
                              <p:par>
                                <p:cTn id="135" presetID="16" presetClass="entr" presetSubtype="21" fill="hold" nodeType="withEffect">
                                  <p:stCondLst>
                                    <p:cond delay="400"/>
                                  </p:stCondLst>
                                  <p:childTnLst>
                                    <p:set>
                                      <p:cBhvr>
                                        <p:cTn id="136" dur="1" fill="hold">
                                          <p:stCondLst>
                                            <p:cond delay="0"/>
                                          </p:stCondLst>
                                        </p:cTn>
                                        <p:tgtEl>
                                          <p:spTgt spid="82"/>
                                        </p:tgtEl>
                                        <p:attrNameLst>
                                          <p:attrName>style.visibility</p:attrName>
                                        </p:attrNameLst>
                                      </p:cBhvr>
                                      <p:to>
                                        <p:strVal val="visible"/>
                                      </p:to>
                                    </p:set>
                                    <p:animEffect transition="in" filter="barn(inVertical)">
                                      <p:cBhvr>
                                        <p:cTn id="137" dur="500"/>
                                        <p:tgtEl>
                                          <p:spTgt spid="82"/>
                                        </p:tgtEl>
                                      </p:cBhvr>
                                    </p:animEffect>
                                  </p:childTnLst>
                                </p:cTn>
                              </p:par>
                              <p:par>
                                <p:cTn id="138" presetID="16" presetClass="entr" presetSubtype="21" fill="hold" nodeType="withEffect">
                                  <p:stCondLst>
                                    <p:cond delay="300"/>
                                  </p:stCondLst>
                                  <p:childTnLst>
                                    <p:set>
                                      <p:cBhvr>
                                        <p:cTn id="139" dur="1" fill="hold">
                                          <p:stCondLst>
                                            <p:cond delay="0"/>
                                          </p:stCondLst>
                                        </p:cTn>
                                        <p:tgtEl>
                                          <p:spTgt spid="83"/>
                                        </p:tgtEl>
                                        <p:attrNameLst>
                                          <p:attrName>style.visibility</p:attrName>
                                        </p:attrNameLst>
                                      </p:cBhvr>
                                      <p:to>
                                        <p:strVal val="visible"/>
                                      </p:to>
                                    </p:set>
                                    <p:animEffect transition="in" filter="barn(inVertical)">
                                      <p:cBhvr>
                                        <p:cTn id="140" dur="500"/>
                                        <p:tgtEl>
                                          <p:spTgt spid="83"/>
                                        </p:tgtEl>
                                      </p:cBhvr>
                                    </p:animEffect>
                                  </p:childTnLst>
                                </p:cTn>
                              </p:par>
                              <p:par>
                                <p:cTn id="141" presetID="16" presetClass="entr" presetSubtype="21" fill="hold" nodeType="withEffect">
                                  <p:stCondLst>
                                    <p:cond delay="200"/>
                                  </p:stCondLst>
                                  <p:childTnLst>
                                    <p:set>
                                      <p:cBhvr>
                                        <p:cTn id="142" dur="1" fill="hold">
                                          <p:stCondLst>
                                            <p:cond delay="0"/>
                                          </p:stCondLst>
                                        </p:cTn>
                                        <p:tgtEl>
                                          <p:spTgt spid="84"/>
                                        </p:tgtEl>
                                        <p:attrNameLst>
                                          <p:attrName>style.visibility</p:attrName>
                                        </p:attrNameLst>
                                      </p:cBhvr>
                                      <p:to>
                                        <p:strVal val="visible"/>
                                      </p:to>
                                    </p:set>
                                    <p:animEffect transition="in" filter="barn(inVertical)">
                                      <p:cBhvr>
                                        <p:cTn id="143" dur="500"/>
                                        <p:tgtEl>
                                          <p:spTgt spid="84"/>
                                        </p:tgtEl>
                                      </p:cBhvr>
                                    </p:animEffect>
                                  </p:childTnLst>
                                </p:cTn>
                              </p:par>
                              <p:par>
                                <p:cTn id="144" presetID="16" presetClass="entr" presetSubtype="21" fill="hold" nodeType="withEffect">
                                  <p:stCondLst>
                                    <p:cond delay="0"/>
                                  </p:stCondLst>
                                  <p:childTnLst>
                                    <p:set>
                                      <p:cBhvr>
                                        <p:cTn id="145" dur="1" fill="hold">
                                          <p:stCondLst>
                                            <p:cond delay="0"/>
                                          </p:stCondLst>
                                        </p:cTn>
                                        <p:tgtEl>
                                          <p:spTgt spid="85"/>
                                        </p:tgtEl>
                                        <p:attrNameLst>
                                          <p:attrName>style.visibility</p:attrName>
                                        </p:attrNameLst>
                                      </p:cBhvr>
                                      <p:to>
                                        <p:strVal val="visible"/>
                                      </p:to>
                                    </p:set>
                                    <p:animEffect transition="in" filter="barn(inVertical)">
                                      <p:cBhvr>
                                        <p:cTn id="146" dur="500"/>
                                        <p:tgtEl>
                                          <p:spTgt spid="85"/>
                                        </p:tgtEl>
                                      </p:cBhvr>
                                    </p:animEffect>
                                  </p:childTnLst>
                                </p:cTn>
                              </p:par>
                              <p:par>
                                <p:cTn id="147" presetID="16" presetClass="entr" presetSubtype="21" fill="hold" nodeType="withEffect">
                                  <p:stCondLst>
                                    <p:cond delay="200"/>
                                  </p:stCondLst>
                                  <p:childTnLst>
                                    <p:set>
                                      <p:cBhvr>
                                        <p:cTn id="148" dur="1" fill="hold">
                                          <p:stCondLst>
                                            <p:cond delay="0"/>
                                          </p:stCondLst>
                                        </p:cTn>
                                        <p:tgtEl>
                                          <p:spTgt spid="86"/>
                                        </p:tgtEl>
                                        <p:attrNameLst>
                                          <p:attrName>style.visibility</p:attrName>
                                        </p:attrNameLst>
                                      </p:cBhvr>
                                      <p:to>
                                        <p:strVal val="visible"/>
                                      </p:to>
                                    </p:set>
                                    <p:animEffect transition="in" filter="barn(inVertical)">
                                      <p:cBhvr>
                                        <p:cTn id="149" dur="500"/>
                                        <p:tgtEl>
                                          <p:spTgt spid="86"/>
                                        </p:tgtEl>
                                      </p:cBhvr>
                                    </p:animEffect>
                                  </p:childTnLst>
                                </p:cTn>
                              </p:par>
                              <p:par>
                                <p:cTn id="150" presetID="16" presetClass="entr" presetSubtype="21" fill="hold" nodeType="withEffect">
                                  <p:stCondLst>
                                    <p:cond delay="500"/>
                                  </p:stCondLst>
                                  <p:childTnLst>
                                    <p:set>
                                      <p:cBhvr>
                                        <p:cTn id="151" dur="1" fill="hold">
                                          <p:stCondLst>
                                            <p:cond delay="0"/>
                                          </p:stCondLst>
                                        </p:cTn>
                                        <p:tgtEl>
                                          <p:spTgt spid="87"/>
                                        </p:tgtEl>
                                        <p:attrNameLst>
                                          <p:attrName>style.visibility</p:attrName>
                                        </p:attrNameLst>
                                      </p:cBhvr>
                                      <p:to>
                                        <p:strVal val="visible"/>
                                      </p:to>
                                    </p:set>
                                    <p:animEffect transition="in" filter="barn(inVertical)">
                                      <p:cBhvr>
                                        <p:cTn id="152" dur="500"/>
                                        <p:tgtEl>
                                          <p:spTgt spid="87"/>
                                        </p:tgtEl>
                                      </p:cBhvr>
                                    </p:animEffect>
                                  </p:childTnLst>
                                </p:cTn>
                              </p:par>
                              <p:par>
                                <p:cTn id="153" presetID="16" presetClass="entr" presetSubtype="21" fill="hold" nodeType="withEffect">
                                  <p:stCondLst>
                                    <p:cond delay="100"/>
                                  </p:stCondLst>
                                  <p:childTnLst>
                                    <p:set>
                                      <p:cBhvr>
                                        <p:cTn id="154" dur="1" fill="hold">
                                          <p:stCondLst>
                                            <p:cond delay="0"/>
                                          </p:stCondLst>
                                        </p:cTn>
                                        <p:tgtEl>
                                          <p:spTgt spid="88"/>
                                        </p:tgtEl>
                                        <p:attrNameLst>
                                          <p:attrName>style.visibility</p:attrName>
                                        </p:attrNameLst>
                                      </p:cBhvr>
                                      <p:to>
                                        <p:strVal val="visible"/>
                                      </p:to>
                                    </p:set>
                                    <p:animEffect transition="in" filter="barn(inVertical)">
                                      <p:cBhvr>
                                        <p:cTn id="155" dur="500"/>
                                        <p:tgtEl>
                                          <p:spTgt spid="88"/>
                                        </p:tgtEl>
                                      </p:cBhvr>
                                    </p:animEffect>
                                  </p:childTnLst>
                                </p:cTn>
                              </p:par>
                              <p:par>
                                <p:cTn id="156" presetID="16" presetClass="entr" presetSubtype="21" fill="hold" nodeType="withEffect">
                                  <p:stCondLst>
                                    <p:cond delay="0"/>
                                  </p:stCondLst>
                                  <p:childTnLst>
                                    <p:set>
                                      <p:cBhvr>
                                        <p:cTn id="157" dur="1" fill="hold">
                                          <p:stCondLst>
                                            <p:cond delay="0"/>
                                          </p:stCondLst>
                                        </p:cTn>
                                        <p:tgtEl>
                                          <p:spTgt spid="90"/>
                                        </p:tgtEl>
                                        <p:attrNameLst>
                                          <p:attrName>style.visibility</p:attrName>
                                        </p:attrNameLst>
                                      </p:cBhvr>
                                      <p:to>
                                        <p:strVal val="visible"/>
                                      </p:to>
                                    </p:set>
                                    <p:animEffect transition="in" filter="barn(inVertical)">
                                      <p:cBhvr>
                                        <p:cTn id="158" dur="500"/>
                                        <p:tgtEl>
                                          <p:spTgt spid="90"/>
                                        </p:tgtEl>
                                      </p:cBhvr>
                                    </p:animEffect>
                                  </p:childTnLst>
                                </p:cTn>
                              </p:par>
                              <p:par>
                                <p:cTn id="159" presetID="16" presetClass="entr" presetSubtype="21" fill="hold" nodeType="withEffect">
                                  <p:stCondLst>
                                    <p:cond delay="100"/>
                                  </p:stCondLst>
                                  <p:childTnLst>
                                    <p:set>
                                      <p:cBhvr>
                                        <p:cTn id="160" dur="1" fill="hold">
                                          <p:stCondLst>
                                            <p:cond delay="0"/>
                                          </p:stCondLst>
                                        </p:cTn>
                                        <p:tgtEl>
                                          <p:spTgt spid="91"/>
                                        </p:tgtEl>
                                        <p:attrNameLst>
                                          <p:attrName>style.visibility</p:attrName>
                                        </p:attrNameLst>
                                      </p:cBhvr>
                                      <p:to>
                                        <p:strVal val="visible"/>
                                      </p:to>
                                    </p:set>
                                    <p:animEffect transition="in" filter="barn(inVertical)">
                                      <p:cBhvr>
                                        <p:cTn id="161" dur="500"/>
                                        <p:tgtEl>
                                          <p:spTgt spid="91"/>
                                        </p:tgtEl>
                                      </p:cBhvr>
                                    </p:animEffect>
                                  </p:childTnLst>
                                </p:cTn>
                              </p:par>
                              <p:par>
                                <p:cTn id="162" presetID="16" presetClass="entr" presetSubtype="21" fill="hold" nodeType="withEffect">
                                  <p:stCondLst>
                                    <p:cond delay="200"/>
                                  </p:stCondLst>
                                  <p:childTnLst>
                                    <p:set>
                                      <p:cBhvr>
                                        <p:cTn id="163" dur="1" fill="hold">
                                          <p:stCondLst>
                                            <p:cond delay="0"/>
                                          </p:stCondLst>
                                        </p:cTn>
                                        <p:tgtEl>
                                          <p:spTgt spid="93"/>
                                        </p:tgtEl>
                                        <p:attrNameLst>
                                          <p:attrName>style.visibility</p:attrName>
                                        </p:attrNameLst>
                                      </p:cBhvr>
                                      <p:to>
                                        <p:strVal val="visible"/>
                                      </p:to>
                                    </p:set>
                                    <p:animEffect transition="in" filter="barn(inVertical)">
                                      <p:cBhvr>
                                        <p:cTn id="164" dur="500"/>
                                        <p:tgtEl>
                                          <p:spTgt spid="93"/>
                                        </p:tgtEl>
                                      </p:cBhvr>
                                    </p:animEffect>
                                  </p:childTnLst>
                                </p:cTn>
                              </p:par>
                              <p:par>
                                <p:cTn id="165" presetID="16" presetClass="entr" presetSubtype="21" fill="hold" nodeType="withEffect">
                                  <p:stCondLst>
                                    <p:cond delay="300"/>
                                  </p:stCondLst>
                                  <p:childTnLst>
                                    <p:set>
                                      <p:cBhvr>
                                        <p:cTn id="166" dur="1" fill="hold">
                                          <p:stCondLst>
                                            <p:cond delay="0"/>
                                          </p:stCondLst>
                                        </p:cTn>
                                        <p:tgtEl>
                                          <p:spTgt spid="94"/>
                                        </p:tgtEl>
                                        <p:attrNameLst>
                                          <p:attrName>style.visibility</p:attrName>
                                        </p:attrNameLst>
                                      </p:cBhvr>
                                      <p:to>
                                        <p:strVal val="visible"/>
                                      </p:to>
                                    </p:set>
                                    <p:animEffect transition="in" filter="barn(inVertical)">
                                      <p:cBhvr>
                                        <p:cTn id="167" dur="500"/>
                                        <p:tgtEl>
                                          <p:spTgt spid="94"/>
                                        </p:tgtEl>
                                      </p:cBhvr>
                                    </p:animEffect>
                                  </p:childTnLst>
                                </p:cTn>
                              </p:par>
                              <p:par>
                                <p:cTn id="168" presetID="16" presetClass="entr" presetSubtype="21" fill="hold" nodeType="withEffect">
                                  <p:stCondLst>
                                    <p:cond delay="200"/>
                                  </p:stCondLst>
                                  <p:childTnLst>
                                    <p:set>
                                      <p:cBhvr>
                                        <p:cTn id="169" dur="1" fill="hold">
                                          <p:stCondLst>
                                            <p:cond delay="0"/>
                                          </p:stCondLst>
                                        </p:cTn>
                                        <p:tgtEl>
                                          <p:spTgt spid="95"/>
                                        </p:tgtEl>
                                        <p:attrNameLst>
                                          <p:attrName>style.visibility</p:attrName>
                                        </p:attrNameLst>
                                      </p:cBhvr>
                                      <p:to>
                                        <p:strVal val="visible"/>
                                      </p:to>
                                    </p:set>
                                    <p:animEffect transition="in" filter="barn(inVertical)">
                                      <p:cBhvr>
                                        <p:cTn id="170" dur="500"/>
                                        <p:tgtEl>
                                          <p:spTgt spid="95"/>
                                        </p:tgtEl>
                                      </p:cBhvr>
                                    </p:animEffect>
                                  </p:childTnLst>
                                </p:cTn>
                              </p:par>
                              <p:par>
                                <p:cTn id="171" presetID="16" presetClass="entr" presetSubtype="21" fill="hold" nodeType="withEffect">
                                  <p:stCondLst>
                                    <p:cond delay="0"/>
                                  </p:stCondLst>
                                  <p:childTnLst>
                                    <p:set>
                                      <p:cBhvr>
                                        <p:cTn id="172" dur="1" fill="hold">
                                          <p:stCondLst>
                                            <p:cond delay="0"/>
                                          </p:stCondLst>
                                        </p:cTn>
                                        <p:tgtEl>
                                          <p:spTgt spid="96"/>
                                        </p:tgtEl>
                                        <p:attrNameLst>
                                          <p:attrName>style.visibility</p:attrName>
                                        </p:attrNameLst>
                                      </p:cBhvr>
                                      <p:to>
                                        <p:strVal val="visible"/>
                                      </p:to>
                                    </p:set>
                                    <p:animEffect transition="in" filter="barn(inVertical)">
                                      <p:cBhvr>
                                        <p:cTn id="173" dur="500"/>
                                        <p:tgtEl>
                                          <p:spTgt spid="96"/>
                                        </p:tgtEl>
                                      </p:cBhvr>
                                    </p:animEffect>
                                  </p:childTnLst>
                                </p:cTn>
                              </p:par>
                              <p:par>
                                <p:cTn id="174" presetID="16" presetClass="entr" presetSubtype="21" fill="hold" nodeType="withEffect">
                                  <p:stCondLst>
                                    <p:cond delay="100"/>
                                  </p:stCondLst>
                                  <p:childTnLst>
                                    <p:set>
                                      <p:cBhvr>
                                        <p:cTn id="175" dur="1" fill="hold">
                                          <p:stCondLst>
                                            <p:cond delay="0"/>
                                          </p:stCondLst>
                                        </p:cTn>
                                        <p:tgtEl>
                                          <p:spTgt spid="97"/>
                                        </p:tgtEl>
                                        <p:attrNameLst>
                                          <p:attrName>style.visibility</p:attrName>
                                        </p:attrNameLst>
                                      </p:cBhvr>
                                      <p:to>
                                        <p:strVal val="visible"/>
                                      </p:to>
                                    </p:set>
                                    <p:animEffect transition="in" filter="barn(inVertical)">
                                      <p:cBhvr>
                                        <p:cTn id="176" dur="500"/>
                                        <p:tgtEl>
                                          <p:spTgt spid="97"/>
                                        </p:tgtEl>
                                      </p:cBhvr>
                                    </p:animEffect>
                                  </p:childTnLst>
                                </p:cTn>
                              </p:par>
                              <p:par>
                                <p:cTn id="177" presetID="16" presetClass="entr" presetSubtype="21" fill="hold" nodeType="withEffect">
                                  <p:stCondLst>
                                    <p:cond delay="300"/>
                                  </p:stCondLst>
                                  <p:childTnLst>
                                    <p:set>
                                      <p:cBhvr>
                                        <p:cTn id="178" dur="1" fill="hold">
                                          <p:stCondLst>
                                            <p:cond delay="0"/>
                                          </p:stCondLst>
                                        </p:cTn>
                                        <p:tgtEl>
                                          <p:spTgt spid="99"/>
                                        </p:tgtEl>
                                        <p:attrNameLst>
                                          <p:attrName>style.visibility</p:attrName>
                                        </p:attrNameLst>
                                      </p:cBhvr>
                                      <p:to>
                                        <p:strVal val="visible"/>
                                      </p:to>
                                    </p:set>
                                    <p:animEffect transition="in" filter="barn(inVertical)">
                                      <p:cBhvr>
                                        <p:cTn id="179" dur="500"/>
                                        <p:tgtEl>
                                          <p:spTgt spid="99"/>
                                        </p:tgtEl>
                                      </p:cBhvr>
                                    </p:animEffect>
                                  </p:childTnLst>
                                </p:cTn>
                              </p:par>
                              <p:par>
                                <p:cTn id="180" presetID="16" presetClass="entr" presetSubtype="21" fill="hold" nodeType="withEffect">
                                  <p:stCondLst>
                                    <p:cond delay="400"/>
                                  </p:stCondLst>
                                  <p:childTnLst>
                                    <p:set>
                                      <p:cBhvr>
                                        <p:cTn id="181" dur="1" fill="hold">
                                          <p:stCondLst>
                                            <p:cond delay="0"/>
                                          </p:stCondLst>
                                        </p:cTn>
                                        <p:tgtEl>
                                          <p:spTgt spid="101"/>
                                        </p:tgtEl>
                                        <p:attrNameLst>
                                          <p:attrName>style.visibility</p:attrName>
                                        </p:attrNameLst>
                                      </p:cBhvr>
                                      <p:to>
                                        <p:strVal val="visible"/>
                                      </p:to>
                                    </p:set>
                                    <p:animEffect transition="in" filter="barn(inVertical)">
                                      <p:cBhvr>
                                        <p:cTn id="182" dur="500"/>
                                        <p:tgtEl>
                                          <p:spTgt spid="101"/>
                                        </p:tgtEl>
                                      </p:cBhvr>
                                    </p:animEffect>
                                  </p:childTnLst>
                                </p:cTn>
                              </p:par>
                              <p:par>
                                <p:cTn id="183" presetID="16" presetClass="entr" presetSubtype="21" fill="hold" nodeType="withEffect">
                                  <p:stCondLst>
                                    <p:cond delay="300"/>
                                  </p:stCondLst>
                                  <p:childTnLst>
                                    <p:set>
                                      <p:cBhvr>
                                        <p:cTn id="184" dur="1" fill="hold">
                                          <p:stCondLst>
                                            <p:cond delay="0"/>
                                          </p:stCondLst>
                                        </p:cTn>
                                        <p:tgtEl>
                                          <p:spTgt spid="102"/>
                                        </p:tgtEl>
                                        <p:attrNameLst>
                                          <p:attrName>style.visibility</p:attrName>
                                        </p:attrNameLst>
                                      </p:cBhvr>
                                      <p:to>
                                        <p:strVal val="visible"/>
                                      </p:to>
                                    </p:set>
                                    <p:animEffect transition="in" filter="barn(inVertical)">
                                      <p:cBhvr>
                                        <p:cTn id="185" dur="500"/>
                                        <p:tgtEl>
                                          <p:spTgt spid="102"/>
                                        </p:tgtEl>
                                      </p:cBhvr>
                                    </p:animEffect>
                                  </p:childTnLst>
                                </p:cTn>
                              </p:par>
                              <p:par>
                                <p:cTn id="186" presetID="16" presetClass="entr" presetSubtype="21" fill="hold" nodeType="withEffect">
                                  <p:stCondLst>
                                    <p:cond delay="200"/>
                                  </p:stCondLst>
                                  <p:childTnLst>
                                    <p:set>
                                      <p:cBhvr>
                                        <p:cTn id="187" dur="1" fill="hold">
                                          <p:stCondLst>
                                            <p:cond delay="0"/>
                                          </p:stCondLst>
                                        </p:cTn>
                                        <p:tgtEl>
                                          <p:spTgt spid="104"/>
                                        </p:tgtEl>
                                        <p:attrNameLst>
                                          <p:attrName>style.visibility</p:attrName>
                                        </p:attrNameLst>
                                      </p:cBhvr>
                                      <p:to>
                                        <p:strVal val="visible"/>
                                      </p:to>
                                    </p:set>
                                    <p:animEffect transition="in" filter="barn(inVertical)">
                                      <p:cBhvr>
                                        <p:cTn id="188" dur="500"/>
                                        <p:tgtEl>
                                          <p:spTgt spid="104"/>
                                        </p:tgtEl>
                                      </p:cBhvr>
                                    </p:animEffect>
                                  </p:childTnLst>
                                </p:cTn>
                              </p:par>
                              <p:par>
                                <p:cTn id="189" presetID="16" presetClass="entr" presetSubtype="21" fill="hold" nodeType="withEffect">
                                  <p:stCondLst>
                                    <p:cond delay="100"/>
                                  </p:stCondLst>
                                  <p:childTnLst>
                                    <p:set>
                                      <p:cBhvr>
                                        <p:cTn id="190" dur="1" fill="hold">
                                          <p:stCondLst>
                                            <p:cond delay="0"/>
                                          </p:stCondLst>
                                        </p:cTn>
                                        <p:tgtEl>
                                          <p:spTgt spid="105"/>
                                        </p:tgtEl>
                                        <p:attrNameLst>
                                          <p:attrName>style.visibility</p:attrName>
                                        </p:attrNameLst>
                                      </p:cBhvr>
                                      <p:to>
                                        <p:strVal val="visible"/>
                                      </p:to>
                                    </p:set>
                                    <p:animEffect transition="in" filter="barn(inVertical)">
                                      <p:cBhvr>
                                        <p:cTn id="191" dur="500"/>
                                        <p:tgtEl>
                                          <p:spTgt spid="105"/>
                                        </p:tgtEl>
                                      </p:cBhvr>
                                    </p:animEffect>
                                  </p:childTnLst>
                                </p:cTn>
                              </p:par>
                              <p:par>
                                <p:cTn id="192" presetID="16" presetClass="entr" presetSubtype="21" fill="hold" nodeType="withEffect">
                                  <p:stCondLst>
                                    <p:cond delay="0"/>
                                  </p:stCondLst>
                                  <p:childTnLst>
                                    <p:set>
                                      <p:cBhvr>
                                        <p:cTn id="193" dur="1" fill="hold">
                                          <p:stCondLst>
                                            <p:cond delay="0"/>
                                          </p:stCondLst>
                                        </p:cTn>
                                        <p:tgtEl>
                                          <p:spTgt spid="107"/>
                                        </p:tgtEl>
                                        <p:attrNameLst>
                                          <p:attrName>style.visibility</p:attrName>
                                        </p:attrNameLst>
                                      </p:cBhvr>
                                      <p:to>
                                        <p:strVal val="visible"/>
                                      </p:to>
                                    </p:set>
                                    <p:animEffect transition="in" filter="barn(inVertical)">
                                      <p:cBhvr>
                                        <p:cTn id="194" dur="500"/>
                                        <p:tgtEl>
                                          <p:spTgt spid="107"/>
                                        </p:tgtEl>
                                      </p:cBhvr>
                                    </p:animEffect>
                                  </p:childTnLst>
                                </p:cTn>
                              </p:par>
                              <p:par>
                                <p:cTn id="195" presetID="16" presetClass="entr" presetSubtype="21" fill="hold" nodeType="withEffect">
                                  <p:stCondLst>
                                    <p:cond delay="300"/>
                                  </p:stCondLst>
                                  <p:childTnLst>
                                    <p:set>
                                      <p:cBhvr>
                                        <p:cTn id="196" dur="1" fill="hold">
                                          <p:stCondLst>
                                            <p:cond delay="0"/>
                                          </p:stCondLst>
                                        </p:cTn>
                                        <p:tgtEl>
                                          <p:spTgt spid="108"/>
                                        </p:tgtEl>
                                        <p:attrNameLst>
                                          <p:attrName>style.visibility</p:attrName>
                                        </p:attrNameLst>
                                      </p:cBhvr>
                                      <p:to>
                                        <p:strVal val="visible"/>
                                      </p:to>
                                    </p:set>
                                    <p:animEffect transition="in" filter="barn(inVertical)">
                                      <p:cBhvr>
                                        <p:cTn id="197" dur="500"/>
                                        <p:tgtEl>
                                          <p:spTgt spid="108"/>
                                        </p:tgtEl>
                                      </p:cBhvr>
                                    </p:animEffect>
                                  </p:childTnLst>
                                </p:cTn>
                              </p:par>
                              <p:par>
                                <p:cTn id="198" presetID="16" presetClass="entr" presetSubtype="21" fill="hold" nodeType="withEffect">
                                  <p:stCondLst>
                                    <p:cond delay="100"/>
                                  </p:stCondLst>
                                  <p:childTnLst>
                                    <p:set>
                                      <p:cBhvr>
                                        <p:cTn id="199" dur="1" fill="hold">
                                          <p:stCondLst>
                                            <p:cond delay="0"/>
                                          </p:stCondLst>
                                        </p:cTn>
                                        <p:tgtEl>
                                          <p:spTgt spid="109"/>
                                        </p:tgtEl>
                                        <p:attrNameLst>
                                          <p:attrName>style.visibility</p:attrName>
                                        </p:attrNameLst>
                                      </p:cBhvr>
                                      <p:to>
                                        <p:strVal val="visible"/>
                                      </p:to>
                                    </p:set>
                                    <p:animEffect transition="in" filter="barn(inVertical)">
                                      <p:cBhvr>
                                        <p:cTn id="200" dur="500"/>
                                        <p:tgtEl>
                                          <p:spTgt spid="109"/>
                                        </p:tgtEl>
                                      </p:cBhvr>
                                    </p:animEffect>
                                  </p:childTnLst>
                                </p:cTn>
                              </p:par>
                              <p:par>
                                <p:cTn id="201" presetID="16" presetClass="entr" presetSubtype="21" fill="hold" nodeType="withEffect">
                                  <p:stCondLst>
                                    <p:cond delay="200"/>
                                  </p:stCondLst>
                                  <p:childTnLst>
                                    <p:set>
                                      <p:cBhvr>
                                        <p:cTn id="202" dur="1" fill="hold">
                                          <p:stCondLst>
                                            <p:cond delay="0"/>
                                          </p:stCondLst>
                                        </p:cTn>
                                        <p:tgtEl>
                                          <p:spTgt spid="110"/>
                                        </p:tgtEl>
                                        <p:attrNameLst>
                                          <p:attrName>style.visibility</p:attrName>
                                        </p:attrNameLst>
                                      </p:cBhvr>
                                      <p:to>
                                        <p:strVal val="visible"/>
                                      </p:to>
                                    </p:set>
                                    <p:animEffect transition="in" filter="barn(inVertical)">
                                      <p:cBhvr>
                                        <p:cTn id="203" dur="500"/>
                                        <p:tgtEl>
                                          <p:spTgt spid="110"/>
                                        </p:tgtEl>
                                      </p:cBhvr>
                                    </p:animEffect>
                                  </p:childTnLst>
                                </p:cTn>
                              </p:par>
                              <p:par>
                                <p:cTn id="204" presetID="16" presetClass="entr" presetSubtype="21" fill="hold" nodeType="withEffect">
                                  <p:stCondLst>
                                    <p:cond delay="400"/>
                                  </p:stCondLst>
                                  <p:childTnLst>
                                    <p:set>
                                      <p:cBhvr>
                                        <p:cTn id="205" dur="1" fill="hold">
                                          <p:stCondLst>
                                            <p:cond delay="0"/>
                                          </p:stCondLst>
                                        </p:cTn>
                                        <p:tgtEl>
                                          <p:spTgt spid="111"/>
                                        </p:tgtEl>
                                        <p:attrNameLst>
                                          <p:attrName>style.visibility</p:attrName>
                                        </p:attrNameLst>
                                      </p:cBhvr>
                                      <p:to>
                                        <p:strVal val="visible"/>
                                      </p:to>
                                    </p:set>
                                    <p:animEffect transition="in" filter="barn(inVertical)">
                                      <p:cBhvr>
                                        <p:cTn id="206" dur="500"/>
                                        <p:tgtEl>
                                          <p:spTgt spid="111"/>
                                        </p:tgtEl>
                                      </p:cBhvr>
                                    </p:animEffect>
                                  </p:childTnLst>
                                </p:cTn>
                              </p:par>
                              <p:par>
                                <p:cTn id="207" presetID="16" presetClass="entr" presetSubtype="21" fill="hold" nodeType="withEffect">
                                  <p:stCondLst>
                                    <p:cond delay="100"/>
                                  </p:stCondLst>
                                  <p:childTnLst>
                                    <p:set>
                                      <p:cBhvr>
                                        <p:cTn id="208" dur="1" fill="hold">
                                          <p:stCondLst>
                                            <p:cond delay="0"/>
                                          </p:stCondLst>
                                        </p:cTn>
                                        <p:tgtEl>
                                          <p:spTgt spid="112"/>
                                        </p:tgtEl>
                                        <p:attrNameLst>
                                          <p:attrName>style.visibility</p:attrName>
                                        </p:attrNameLst>
                                      </p:cBhvr>
                                      <p:to>
                                        <p:strVal val="visible"/>
                                      </p:to>
                                    </p:set>
                                    <p:animEffect transition="in" filter="barn(inVertical)">
                                      <p:cBhvr>
                                        <p:cTn id="209" dur="500"/>
                                        <p:tgtEl>
                                          <p:spTgt spid="112"/>
                                        </p:tgtEl>
                                      </p:cBhvr>
                                    </p:animEffect>
                                  </p:childTnLst>
                                </p:cTn>
                              </p:par>
                              <p:par>
                                <p:cTn id="210" presetID="16" presetClass="entr" presetSubtype="21" fill="hold" nodeType="withEffect">
                                  <p:stCondLst>
                                    <p:cond delay="400"/>
                                  </p:stCondLst>
                                  <p:childTnLst>
                                    <p:set>
                                      <p:cBhvr>
                                        <p:cTn id="211" dur="1" fill="hold">
                                          <p:stCondLst>
                                            <p:cond delay="0"/>
                                          </p:stCondLst>
                                        </p:cTn>
                                        <p:tgtEl>
                                          <p:spTgt spid="113"/>
                                        </p:tgtEl>
                                        <p:attrNameLst>
                                          <p:attrName>style.visibility</p:attrName>
                                        </p:attrNameLst>
                                      </p:cBhvr>
                                      <p:to>
                                        <p:strVal val="visible"/>
                                      </p:to>
                                    </p:set>
                                    <p:animEffect transition="in" filter="barn(inVertical)">
                                      <p:cBhvr>
                                        <p:cTn id="212" dur="500"/>
                                        <p:tgtEl>
                                          <p:spTgt spid="113"/>
                                        </p:tgtEl>
                                      </p:cBhvr>
                                    </p:animEffect>
                                  </p:childTnLst>
                                </p:cTn>
                              </p:par>
                              <p:par>
                                <p:cTn id="213" presetID="16" presetClass="entr" presetSubtype="21" fill="hold" nodeType="withEffect">
                                  <p:stCondLst>
                                    <p:cond delay="0"/>
                                  </p:stCondLst>
                                  <p:childTnLst>
                                    <p:set>
                                      <p:cBhvr>
                                        <p:cTn id="214" dur="1" fill="hold">
                                          <p:stCondLst>
                                            <p:cond delay="0"/>
                                          </p:stCondLst>
                                        </p:cTn>
                                        <p:tgtEl>
                                          <p:spTgt spid="114"/>
                                        </p:tgtEl>
                                        <p:attrNameLst>
                                          <p:attrName>style.visibility</p:attrName>
                                        </p:attrNameLst>
                                      </p:cBhvr>
                                      <p:to>
                                        <p:strVal val="visible"/>
                                      </p:to>
                                    </p:set>
                                    <p:animEffect transition="in" filter="barn(inVertical)">
                                      <p:cBhvr>
                                        <p:cTn id="215" dur="500"/>
                                        <p:tgtEl>
                                          <p:spTgt spid="114"/>
                                        </p:tgtEl>
                                      </p:cBhvr>
                                    </p:animEffect>
                                  </p:childTnLst>
                                </p:cTn>
                              </p:par>
                              <p:par>
                                <p:cTn id="216" presetID="16" presetClass="entr" presetSubtype="21" fill="hold" nodeType="withEffect">
                                  <p:stCondLst>
                                    <p:cond delay="300"/>
                                  </p:stCondLst>
                                  <p:childTnLst>
                                    <p:set>
                                      <p:cBhvr>
                                        <p:cTn id="217" dur="1" fill="hold">
                                          <p:stCondLst>
                                            <p:cond delay="0"/>
                                          </p:stCondLst>
                                        </p:cTn>
                                        <p:tgtEl>
                                          <p:spTgt spid="115"/>
                                        </p:tgtEl>
                                        <p:attrNameLst>
                                          <p:attrName>style.visibility</p:attrName>
                                        </p:attrNameLst>
                                      </p:cBhvr>
                                      <p:to>
                                        <p:strVal val="visible"/>
                                      </p:to>
                                    </p:set>
                                    <p:animEffect transition="in" filter="barn(inVertical)">
                                      <p:cBhvr>
                                        <p:cTn id="218" dur="500"/>
                                        <p:tgtEl>
                                          <p:spTgt spid="115"/>
                                        </p:tgtEl>
                                      </p:cBhvr>
                                    </p:animEffect>
                                  </p:childTnLst>
                                </p:cTn>
                              </p:par>
                              <p:par>
                                <p:cTn id="219" presetID="16" presetClass="entr" presetSubtype="21" fill="hold" nodeType="withEffect">
                                  <p:stCondLst>
                                    <p:cond delay="200"/>
                                  </p:stCondLst>
                                  <p:childTnLst>
                                    <p:set>
                                      <p:cBhvr>
                                        <p:cTn id="220" dur="1" fill="hold">
                                          <p:stCondLst>
                                            <p:cond delay="0"/>
                                          </p:stCondLst>
                                        </p:cTn>
                                        <p:tgtEl>
                                          <p:spTgt spid="116"/>
                                        </p:tgtEl>
                                        <p:attrNameLst>
                                          <p:attrName>style.visibility</p:attrName>
                                        </p:attrNameLst>
                                      </p:cBhvr>
                                      <p:to>
                                        <p:strVal val="visible"/>
                                      </p:to>
                                    </p:set>
                                    <p:animEffect transition="in" filter="barn(inVertical)">
                                      <p:cBhvr>
                                        <p:cTn id="221" dur="500"/>
                                        <p:tgtEl>
                                          <p:spTgt spid="116"/>
                                        </p:tgtEl>
                                      </p:cBhvr>
                                    </p:animEffect>
                                  </p:childTnLst>
                                </p:cTn>
                              </p:par>
                              <p:par>
                                <p:cTn id="222" presetID="16" presetClass="entr" presetSubtype="21" fill="hold" nodeType="withEffect">
                                  <p:stCondLst>
                                    <p:cond delay="100"/>
                                  </p:stCondLst>
                                  <p:childTnLst>
                                    <p:set>
                                      <p:cBhvr>
                                        <p:cTn id="223" dur="1" fill="hold">
                                          <p:stCondLst>
                                            <p:cond delay="0"/>
                                          </p:stCondLst>
                                        </p:cTn>
                                        <p:tgtEl>
                                          <p:spTgt spid="117"/>
                                        </p:tgtEl>
                                        <p:attrNameLst>
                                          <p:attrName>style.visibility</p:attrName>
                                        </p:attrNameLst>
                                      </p:cBhvr>
                                      <p:to>
                                        <p:strVal val="visible"/>
                                      </p:to>
                                    </p:set>
                                    <p:animEffect transition="in" filter="barn(inVertical)">
                                      <p:cBhvr>
                                        <p:cTn id="224" dur="500"/>
                                        <p:tgtEl>
                                          <p:spTgt spid="117"/>
                                        </p:tgtEl>
                                      </p:cBhvr>
                                    </p:animEffect>
                                  </p:childTnLst>
                                </p:cTn>
                              </p:par>
                              <p:par>
                                <p:cTn id="225" presetID="16" presetClass="entr" presetSubtype="21" fill="hold" nodeType="withEffect">
                                  <p:stCondLst>
                                    <p:cond delay="500"/>
                                  </p:stCondLst>
                                  <p:childTnLst>
                                    <p:set>
                                      <p:cBhvr>
                                        <p:cTn id="226" dur="1" fill="hold">
                                          <p:stCondLst>
                                            <p:cond delay="0"/>
                                          </p:stCondLst>
                                        </p:cTn>
                                        <p:tgtEl>
                                          <p:spTgt spid="118"/>
                                        </p:tgtEl>
                                        <p:attrNameLst>
                                          <p:attrName>style.visibility</p:attrName>
                                        </p:attrNameLst>
                                      </p:cBhvr>
                                      <p:to>
                                        <p:strVal val="visible"/>
                                      </p:to>
                                    </p:set>
                                    <p:animEffect transition="in" filter="barn(inVertical)">
                                      <p:cBhvr>
                                        <p:cTn id="227" dur="500"/>
                                        <p:tgtEl>
                                          <p:spTgt spid="118"/>
                                        </p:tgtEl>
                                      </p:cBhvr>
                                    </p:animEffect>
                                  </p:childTnLst>
                                </p:cTn>
                              </p:par>
                              <p:par>
                                <p:cTn id="228" presetID="16" presetClass="entr" presetSubtype="21" fill="hold" nodeType="withEffect">
                                  <p:stCondLst>
                                    <p:cond delay="200"/>
                                  </p:stCondLst>
                                  <p:childTnLst>
                                    <p:set>
                                      <p:cBhvr>
                                        <p:cTn id="229" dur="1" fill="hold">
                                          <p:stCondLst>
                                            <p:cond delay="0"/>
                                          </p:stCondLst>
                                        </p:cTn>
                                        <p:tgtEl>
                                          <p:spTgt spid="119"/>
                                        </p:tgtEl>
                                        <p:attrNameLst>
                                          <p:attrName>style.visibility</p:attrName>
                                        </p:attrNameLst>
                                      </p:cBhvr>
                                      <p:to>
                                        <p:strVal val="visible"/>
                                      </p:to>
                                    </p:set>
                                    <p:animEffect transition="in" filter="barn(inVertical)">
                                      <p:cBhvr>
                                        <p:cTn id="230" dur="500"/>
                                        <p:tgtEl>
                                          <p:spTgt spid="119"/>
                                        </p:tgtEl>
                                      </p:cBhvr>
                                    </p:animEffect>
                                  </p:childTnLst>
                                </p:cTn>
                              </p:par>
                              <p:par>
                                <p:cTn id="231" presetID="16" presetClass="entr" presetSubtype="21" fill="hold" nodeType="withEffect">
                                  <p:stCondLst>
                                    <p:cond delay="400"/>
                                  </p:stCondLst>
                                  <p:childTnLst>
                                    <p:set>
                                      <p:cBhvr>
                                        <p:cTn id="232" dur="1" fill="hold">
                                          <p:stCondLst>
                                            <p:cond delay="0"/>
                                          </p:stCondLst>
                                        </p:cTn>
                                        <p:tgtEl>
                                          <p:spTgt spid="175"/>
                                        </p:tgtEl>
                                        <p:attrNameLst>
                                          <p:attrName>style.visibility</p:attrName>
                                        </p:attrNameLst>
                                      </p:cBhvr>
                                      <p:to>
                                        <p:strVal val="visible"/>
                                      </p:to>
                                    </p:set>
                                    <p:animEffect transition="in" filter="barn(inVertical)">
                                      <p:cBhvr>
                                        <p:cTn id="233" dur="500"/>
                                        <p:tgtEl>
                                          <p:spTgt spid="175"/>
                                        </p:tgtEl>
                                      </p:cBhvr>
                                    </p:animEffect>
                                  </p:childTnLst>
                                </p:cTn>
                              </p:par>
                              <p:par>
                                <p:cTn id="234" presetID="16" presetClass="entr" presetSubtype="21" fill="hold" nodeType="withEffect">
                                  <p:stCondLst>
                                    <p:cond delay="0"/>
                                  </p:stCondLst>
                                  <p:childTnLst>
                                    <p:set>
                                      <p:cBhvr>
                                        <p:cTn id="235" dur="1" fill="hold">
                                          <p:stCondLst>
                                            <p:cond delay="0"/>
                                          </p:stCondLst>
                                        </p:cTn>
                                        <p:tgtEl>
                                          <p:spTgt spid="176"/>
                                        </p:tgtEl>
                                        <p:attrNameLst>
                                          <p:attrName>style.visibility</p:attrName>
                                        </p:attrNameLst>
                                      </p:cBhvr>
                                      <p:to>
                                        <p:strVal val="visible"/>
                                      </p:to>
                                    </p:set>
                                    <p:animEffect transition="in" filter="barn(inVertical)">
                                      <p:cBhvr>
                                        <p:cTn id="236" dur="500"/>
                                        <p:tgtEl>
                                          <p:spTgt spid="176"/>
                                        </p:tgtEl>
                                      </p:cBhvr>
                                    </p:animEffect>
                                  </p:childTnLst>
                                </p:cTn>
                              </p:par>
                              <p:par>
                                <p:cTn id="237" presetID="16" presetClass="entr" presetSubtype="21" fill="hold" nodeType="withEffect">
                                  <p:stCondLst>
                                    <p:cond delay="100"/>
                                  </p:stCondLst>
                                  <p:childTnLst>
                                    <p:set>
                                      <p:cBhvr>
                                        <p:cTn id="238" dur="1" fill="hold">
                                          <p:stCondLst>
                                            <p:cond delay="0"/>
                                          </p:stCondLst>
                                        </p:cTn>
                                        <p:tgtEl>
                                          <p:spTgt spid="178"/>
                                        </p:tgtEl>
                                        <p:attrNameLst>
                                          <p:attrName>style.visibility</p:attrName>
                                        </p:attrNameLst>
                                      </p:cBhvr>
                                      <p:to>
                                        <p:strVal val="visible"/>
                                      </p:to>
                                    </p:set>
                                    <p:animEffect transition="in" filter="barn(inVertical)">
                                      <p:cBhvr>
                                        <p:cTn id="239" dur="500"/>
                                        <p:tgtEl>
                                          <p:spTgt spid="178"/>
                                        </p:tgtEl>
                                      </p:cBhvr>
                                    </p:animEffect>
                                  </p:childTnLst>
                                </p:cTn>
                              </p:par>
                              <p:par>
                                <p:cTn id="240" presetID="16" presetClass="entr" presetSubtype="21" fill="hold" nodeType="withEffect">
                                  <p:stCondLst>
                                    <p:cond delay="300"/>
                                  </p:stCondLst>
                                  <p:childTnLst>
                                    <p:set>
                                      <p:cBhvr>
                                        <p:cTn id="241" dur="1" fill="hold">
                                          <p:stCondLst>
                                            <p:cond delay="0"/>
                                          </p:stCondLst>
                                        </p:cTn>
                                        <p:tgtEl>
                                          <p:spTgt spid="184"/>
                                        </p:tgtEl>
                                        <p:attrNameLst>
                                          <p:attrName>style.visibility</p:attrName>
                                        </p:attrNameLst>
                                      </p:cBhvr>
                                      <p:to>
                                        <p:strVal val="visible"/>
                                      </p:to>
                                    </p:set>
                                    <p:animEffect transition="in" filter="barn(inVertical)">
                                      <p:cBhvr>
                                        <p:cTn id="242" dur="500"/>
                                        <p:tgtEl>
                                          <p:spTgt spid="184"/>
                                        </p:tgtEl>
                                      </p:cBhvr>
                                    </p:animEffect>
                                  </p:childTnLst>
                                </p:cTn>
                              </p:par>
                              <p:par>
                                <p:cTn id="243" presetID="10" presetClass="entr" presetSubtype="0" fill="hold" grpId="0" nodeType="withEffect">
                                  <p:stCondLst>
                                    <p:cond delay="750"/>
                                  </p:stCondLst>
                                  <p:childTnLst>
                                    <p:set>
                                      <p:cBhvr>
                                        <p:cTn id="244" dur="1" fill="hold">
                                          <p:stCondLst>
                                            <p:cond delay="0"/>
                                          </p:stCondLst>
                                        </p:cTn>
                                        <p:tgtEl>
                                          <p:spTgt spid="151"/>
                                        </p:tgtEl>
                                        <p:attrNameLst>
                                          <p:attrName>style.visibility</p:attrName>
                                        </p:attrNameLst>
                                      </p:cBhvr>
                                      <p:to>
                                        <p:strVal val="visible"/>
                                      </p:to>
                                    </p:set>
                                    <p:animEffect transition="in" filter="fade">
                                      <p:cBhvr>
                                        <p:cTn id="245" dur="750"/>
                                        <p:tgtEl>
                                          <p:spTgt spid="151"/>
                                        </p:tgtEl>
                                      </p:cBhvr>
                                    </p:animEffect>
                                  </p:childTnLst>
                                </p:cTn>
                              </p:par>
                              <p:par>
                                <p:cTn id="246" presetID="10" presetClass="entr" presetSubtype="0" fill="hold" grpId="0" nodeType="withEffect">
                                  <p:stCondLst>
                                    <p:cond delay="750"/>
                                  </p:stCondLst>
                                  <p:childTnLst>
                                    <p:set>
                                      <p:cBhvr>
                                        <p:cTn id="247" dur="1" fill="hold">
                                          <p:stCondLst>
                                            <p:cond delay="0"/>
                                          </p:stCondLst>
                                        </p:cTn>
                                        <p:tgtEl>
                                          <p:spTgt spid="98"/>
                                        </p:tgtEl>
                                        <p:attrNameLst>
                                          <p:attrName>style.visibility</p:attrName>
                                        </p:attrNameLst>
                                      </p:cBhvr>
                                      <p:to>
                                        <p:strVal val="visible"/>
                                      </p:to>
                                    </p:set>
                                    <p:animEffect transition="in" filter="fade">
                                      <p:cBhvr>
                                        <p:cTn id="248" dur="75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4" grpId="0" animBg="1"/>
      <p:bldP spid="145" grpId="0" animBg="1"/>
      <p:bldP spid="147" grpId="0" animBg="1"/>
      <p:bldP spid="148" grpId="0" animBg="1"/>
      <p:bldP spid="150" grpId="0" animBg="1"/>
      <p:bldP spid="174" grpId="0" animBg="1"/>
      <p:bldP spid="183" grpId="0" animBg="1"/>
      <p:bldP spid="151" grpId="0"/>
      <p:bldP spid="9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109" name="组合 108"/>
          <p:cNvGrpSpPr/>
          <p:nvPr/>
        </p:nvGrpSpPr>
        <p:grpSpPr>
          <a:xfrm>
            <a:off x="7172800" y="2923210"/>
            <a:ext cx="623405" cy="546805"/>
            <a:chOff x="14344650" y="-2063655"/>
            <a:chExt cx="2655698" cy="2329383"/>
          </a:xfrm>
          <a:solidFill>
            <a:schemeClr val="bg1">
              <a:alpha val="60000"/>
            </a:schemeClr>
          </a:solidFill>
        </p:grpSpPr>
        <p:sp>
          <p:nvSpPr>
            <p:cNvPr id="130" name="椭圆 129"/>
            <p:cNvSpPr/>
            <p:nvPr/>
          </p:nvSpPr>
          <p:spPr>
            <a:xfrm>
              <a:off x="14344650" y="-879233"/>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1" name="椭圆 130"/>
            <p:cNvSpPr/>
            <p:nvPr/>
          </p:nvSpPr>
          <p:spPr>
            <a:xfrm>
              <a:off x="14668500" y="-2933"/>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2" name="椭圆 131"/>
            <p:cNvSpPr/>
            <p:nvPr/>
          </p:nvSpPr>
          <p:spPr>
            <a:xfrm>
              <a:off x="15101049" y="-863905"/>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3" name="椭圆 132"/>
            <p:cNvSpPr/>
            <p:nvPr/>
          </p:nvSpPr>
          <p:spPr>
            <a:xfrm>
              <a:off x="15266898" y="-1111155"/>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4" name="椭圆 133"/>
            <p:cNvSpPr/>
            <p:nvPr/>
          </p:nvSpPr>
          <p:spPr>
            <a:xfrm>
              <a:off x="15419298" y="-2063655"/>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5" name="椭圆 134"/>
            <p:cNvSpPr/>
            <p:nvPr/>
          </p:nvSpPr>
          <p:spPr>
            <a:xfrm>
              <a:off x="15781248" y="-583186"/>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6" name="椭圆 135"/>
            <p:cNvSpPr/>
            <p:nvPr/>
          </p:nvSpPr>
          <p:spPr>
            <a:xfrm>
              <a:off x="16390848" y="-711505"/>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7" name="椭圆 136"/>
            <p:cNvSpPr/>
            <p:nvPr/>
          </p:nvSpPr>
          <p:spPr>
            <a:xfrm>
              <a:off x="16509178" y="-133432"/>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8" name="椭圆 137"/>
            <p:cNvSpPr/>
            <p:nvPr/>
          </p:nvSpPr>
          <p:spPr>
            <a:xfrm>
              <a:off x="15770047" y="113328"/>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9" name="椭圆 138"/>
            <p:cNvSpPr/>
            <p:nvPr/>
          </p:nvSpPr>
          <p:spPr>
            <a:xfrm>
              <a:off x="16847948" y="-1236009"/>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cxnSp>
          <p:nvCxnSpPr>
            <p:cNvPr id="140" name="直接连接符 139"/>
            <p:cNvCxnSpPr>
              <a:stCxn id="132" idx="7"/>
              <a:endCxn id="133" idx="3"/>
            </p:cNvCxnSpPr>
            <p:nvPr/>
          </p:nvCxnSpPr>
          <p:spPr>
            <a:xfrm flipV="1">
              <a:off x="15231131" y="-981073"/>
              <a:ext cx="58085" cy="139486"/>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a:off x="7190688" y="2926609"/>
            <a:ext cx="587482" cy="511019"/>
            <a:chOff x="14491853" y="-2049174"/>
            <a:chExt cx="2502668" cy="2176934"/>
          </a:xfrm>
        </p:grpSpPr>
        <p:cxnSp>
          <p:nvCxnSpPr>
            <p:cNvPr id="111" name="直接连接符 110"/>
            <p:cNvCxnSpPr>
              <a:stCxn id="134" idx="3"/>
              <a:endCxn id="130" idx="7"/>
            </p:cNvCxnSpPr>
            <p:nvPr/>
          </p:nvCxnSpPr>
          <p:spPr>
            <a:xfrm flipH="1">
              <a:off x="14546893" y="-1995400"/>
              <a:ext cx="965718" cy="1076626"/>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0" idx="4"/>
              <a:endCxn id="131" idx="0"/>
            </p:cNvCxnSpPr>
            <p:nvPr/>
          </p:nvCxnSpPr>
          <p:spPr>
            <a:xfrm>
              <a:off x="14491853" y="-788661"/>
              <a:ext cx="321906" cy="724964"/>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31" idx="6"/>
              <a:endCxn id="138" idx="2"/>
            </p:cNvCxnSpPr>
            <p:nvPr/>
          </p:nvCxnSpPr>
          <p:spPr>
            <a:xfrm>
              <a:off x="14889195" y="11441"/>
              <a:ext cx="952193" cy="116319"/>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38" idx="7"/>
              <a:endCxn id="137" idx="2"/>
            </p:cNvCxnSpPr>
            <p:nvPr/>
          </p:nvCxnSpPr>
          <p:spPr>
            <a:xfrm flipV="1">
              <a:off x="15971131" y="-118247"/>
              <a:ext cx="608646" cy="192061"/>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37" idx="0"/>
              <a:endCxn id="139" idx="4"/>
            </p:cNvCxnSpPr>
            <p:nvPr/>
          </p:nvCxnSpPr>
          <p:spPr>
            <a:xfrm flipV="1">
              <a:off x="16656383" y="-1144748"/>
              <a:ext cx="338137" cy="952192"/>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a:stCxn id="139" idx="1"/>
              <a:endCxn id="134" idx="6"/>
            </p:cNvCxnSpPr>
            <p:nvPr/>
          </p:nvCxnSpPr>
          <p:spPr>
            <a:xfrm flipH="1" flipV="1">
              <a:off x="15642822" y="-2049174"/>
              <a:ext cx="1298445" cy="773656"/>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134" idx="4"/>
              <a:endCxn id="133" idx="0"/>
            </p:cNvCxnSpPr>
            <p:nvPr/>
          </p:nvCxnSpPr>
          <p:spPr>
            <a:xfrm flipH="1">
              <a:off x="15415014" y="-1973082"/>
              <a:ext cx="151485" cy="803412"/>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stCxn id="134" idx="5"/>
              <a:endCxn id="135" idx="0"/>
            </p:cNvCxnSpPr>
            <p:nvPr/>
          </p:nvCxnSpPr>
          <p:spPr>
            <a:xfrm>
              <a:off x="15620380" y="-1995400"/>
              <a:ext cx="308381" cy="1352545"/>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a:stCxn id="135" idx="1"/>
              <a:endCxn id="133" idx="5"/>
            </p:cNvCxnSpPr>
            <p:nvPr/>
          </p:nvCxnSpPr>
          <p:spPr>
            <a:xfrm flipH="1" flipV="1">
              <a:off x="15468805" y="-1039280"/>
              <a:ext cx="405764" cy="419289"/>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a:stCxn id="135" idx="7"/>
              <a:endCxn id="136" idx="2"/>
            </p:cNvCxnSpPr>
            <p:nvPr/>
          </p:nvCxnSpPr>
          <p:spPr>
            <a:xfrm flipV="1">
              <a:off x="15982335" y="-695733"/>
              <a:ext cx="478802" cy="75743"/>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136" idx="7"/>
              <a:endCxn id="139" idx="3"/>
            </p:cNvCxnSpPr>
            <p:nvPr/>
          </p:nvCxnSpPr>
          <p:spPr>
            <a:xfrm flipV="1">
              <a:off x="16591930" y="-1167600"/>
              <a:ext cx="348957" cy="416584"/>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a:stCxn id="136" idx="4"/>
              <a:endCxn id="137" idx="1"/>
            </p:cNvCxnSpPr>
            <p:nvPr/>
          </p:nvCxnSpPr>
          <p:spPr>
            <a:xfrm>
              <a:off x="16538049" y="-620933"/>
              <a:ext cx="64922" cy="449045"/>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137" idx="2"/>
              <a:endCxn id="135" idx="5"/>
            </p:cNvCxnSpPr>
            <p:nvPr/>
          </p:nvCxnSpPr>
          <p:spPr>
            <a:xfrm flipH="1" flipV="1">
              <a:off x="15982356" y="-511297"/>
              <a:ext cx="597826" cy="394943"/>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135" idx="7"/>
              <a:endCxn id="139" idx="2"/>
            </p:cNvCxnSpPr>
            <p:nvPr/>
          </p:nvCxnSpPr>
          <p:spPr>
            <a:xfrm flipV="1">
              <a:off x="15982335" y="-1220521"/>
              <a:ext cx="935962" cy="600530"/>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a:stCxn id="135" idx="4"/>
              <a:endCxn id="138" idx="0"/>
            </p:cNvCxnSpPr>
            <p:nvPr/>
          </p:nvCxnSpPr>
          <p:spPr>
            <a:xfrm flipH="1">
              <a:off x="15917633" y="-489908"/>
              <a:ext cx="10820" cy="543723"/>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138" idx="1"/>
              <a:endCxn id="132" idx="5"/>
            </p:cNvCxnSpPr>
            <p:nvPr/>
          </p:nvCxnSpPr>
          <p:spPr>
            <a:xfrm flipH="1" flipV="1">
              <a:off x="15300703" y="-794519"/>
              <a:ext cx="562659" cy="868334"/>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a:stCxn id="132" idx="2"/>
              <a:endCxn id="130" idx="6"/>
            </p:cNvCxnSpPr>
            <p:nvPr/>
          </p:nvCxnSpPr>
          <p:spPr>
            <a:xfrm flipH="1" flipV="1">
              <a:off x="14568813" y="-863057"/>
              <a:ext cx="603236" cy="16231"/>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stCxn id="132" idx="3"/>
              <a:endCxn id="131" idx="7"/>
            </p:cNvCxnSpPr>
            <p:nvPr/>
          </p:nvCxnSpPr>
          <p:spPr>
            <a:xfrm flipH="1">
              <a:off x="14867051" y="-792947"/>
              <a:ext cx="324611" cy="752015"/>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132" idx="0"/>
              <a:endCxn id="133" idx="3"/>
            </p:cNvCxnSpPr>
            <p:nvPr/>
          </p:nvCxnSpPr>
          <p:spPr>
            <a:xfrm flipV="1">
              <a:off x="15245548" y="-1039348"/>
              <a:ext cx="113614" cy="116319"/>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sp>
        <p:nvSpPr>
          <p:cNvPr id="145" name="文本框 144"/>
          <p:cNvSpPr txBox="1"/>
          <p:nvPr/>
        </p:nvSpPr>
        <p:spPr>
          <a:xfrm>
            <a:off x="4272915" y="1643380"/>
            <a:ext cx="3619500" cy="914400"/>
          </a:xfrm>
          <a:prstGeom prst="rect">
            <a:avLst/>
          </a:prstGeom>
          <a:noFill/>
        </p:spPr>
        <p:txBody>
          <a:bodyPr wrap="square" rtlCol="0">
            <a:spAutoFit/>
          </a:bodyPr>
          <a:lstStyle/>
          <a:p>
            <a:pPr algn="dist"/>
            <a:r>
              <a:rPr lang="zh-CN" altLang="en-US" sz="5400" b="1" dirty="0">
                <a:solidFill>
                  <a:prstClr val="white"/>
                </a:solidFill>
                <a:latin typeface="微软雅黑" panose="020B0503020204020204" charset="-122"/>
                <a:ea typeface="微软雅黑" panose="020B0503020204020204" charset="-122"/>
              </a:rPr>
              <a:t>感谢大家</a:t>
            </a:r>
          </a:p>
        </p:txBody>
      </p:sp>
      <p:cxnSp>
        <p:nvCxnSpPr>
          <p:cNvPr id="146" name="直接连接符 145"/>
          <p:cNvCxnSpPr/>
          <p:nvPr/>
        </p:nvCxnSpPr>
        <p:spPr>
          <a:xfrm>
            <a:off x="4273253" y="2697983"/>
            <a:ext cx="3528000" cy="0"/>
          </a:xfrm>
          <a:prstGeom prst="line">
            <a:avLst/>
          </a:prstGeom>
          <a:ln w="2857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A16DF0BB-7677-49D4-9669-0A2C934A6C4E}"/>
              </a:ext>
            </a:extLst>
          </p:cNvPr>
          <p:cNvSpPr txBox="1"/>
          <p:nvPr/>
        </p:nvSpPr>
        <p:spPr>
          <a:xfrm>
            <a:off x="4219489" y="2645437"/>
            <a:ext cx="4144108" cy="1015663"/>
          </a:xfrm>
          <a:prstGeom prst="rect">
            <a:avLst/>
          </a:prstGeom>
          <a:noFill/>
        </p:spPr>
        <p:txBody>
          <a:bodyPr wrap="square" rtlCol="0">
            <a:spAutoFit/>
          </a:bodyPr>
          <a:lstStyle/>
          <a:p>
            <a:pPr>
              <a:lnSpc>
                <a:spcPct val="150000"/>
              </a:lnSpc>
            </a:pPr>
            <a:r>
              <a:rPr lang="zh-CN" altLang="en-US" sz="2400" b="1" dirty="0">
                <a:solidFill>
                  <a:schemeClr val="bg1"/>
                </a:solidFill>
              </a:rPr>
              <a:t>团队名称：</a:t>
            </a:r>
            <a:r>
              <a:rPr lang="en-US" altLang="zh-CN" sz="2400" b="1" dirty="0" err="1">
                <a:solidFill>
                  <a:schemeClr val="bg1"/>
                </a:solidFill>
              </a:rPr>
              <a:t>OpenPulse</a:t>
            </a:r>
            <a:endParaRPr lang="en-US" altLang="zh-CN" sz="2400" b="1" dirty="0">
              <a:solidFill>
                <a:schemeClr val="bg1"/>
              </a:solidFill>
            </a:endParaRPr>
          </a:p>
          <a:p>
            <a:r>
              <a:rPr lang="zh-CN" altLang="en-US" sz="2400" b="1" dirty="0">
                <a:solidFill>
                  <a:schemeClr val="bg1"/>
                </a:solidFill>
              </a:rPr>
              <a:t>团队成员：杨家辉、庞毅飞</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750"/>
                                        <p:tgtEl>
                                          <p:spTgt spid="145"/>
                                        </p:tgtEl>
                                      </p:cBhvr>
                                    </p:animEffect>
                                  </p:childTnLst>
                                </p:cTn>
                              </p:par>
                            </p:childTnLst>
                          </p:cTn>
                        </p:par>
                        <p:par>
                          <p:cTn id="8" fill="hold" nodeType="afterGroup">
                            <p:stCondLst>
                              <p:cond delay="1500"/>
                            </p:stCondLst>
                            <p:childTnLst>
                              <p:par>
                                <p:cTn id="9" presetID="22" presetClass="entr" presetSubtype="8" fill="hold" nodeType="afterEffect">
                                  <p:stCondLst>
                                    <p:cond delay="0"/>
                                  </p:stCondLst>
                                  <p:childTnLst>
                                    <p:set>
                                      <p:cBhvr>
                                        <p:cTn id="10" dur="1" fill="hold">
                                          <p:stCondLst>
                                            <p:cond delay="0"/>
                                          </p:stCondLst>
                                        </p:cTn>
                                        <p:tgtEl>
                                          <p:spTgt spid="146"/>
                                        </p:tgtEl>
                                        <p:attrNameLst>
                                          <p:attrName>style.visibility</p:attrName>
                                        </p:attrNameLst>
                                      </p:cBhvr>
                                      <p:to>
                                        <p:strVal val="visible"/>
                                      </p:to>
                                    </p:set>
                                    <p:animEffect transition="in" filter="wipe(left)">
                                      <p:cBhvr>
                                        <p:cTn id="11" dur="750"/>
                                        <p:tgtEl>
                                          <p:spTgt spid="146"/>
                                        </p:tgtEl>
                                      </p:cBhvr>
                                    </p:animEffect>
                                  </p:childTnLst>
                                </p:cTn>
                              </p:par>
                              <p:par>
                                <p:cTn id="12" presetID="10" presetClass="entr" presetSubtype="0" fill="hold" nodeType="withEffect">
                                  <p:stCondLst>
                                    <p:cond delay="50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234444" y="218395"/>
            <a:ext cx="2989943" cy="4663440"/>
          </a:xfrm>
          <a:prstGeom prst="rect">
            <a:avLst/>
          </a:prstGeom>
          <a:noFill/>
          <a:ln>
            <a:noFill/>
          </a:ln>
        </p:spPr>
        <p:txBody>
          <a:bodyPr wrap="square" rtlCol="0">
            <a:spAutoFit/>
          </a:bodyPr>
          <a:lstStyle/>
          <a:p>
            <a:r>
              <a:rPr lang="en-US" altLang="zh-CN" sz="30000" b="1">
                <a:ln>
                  <a:solidFill>
                    <a:schemeClr val="bg1">
                      <a:alpha val="50000"/>
                    </a:schemeClr>
                  </a:solidFill>
                </a:ln>
                <a:solidFill>
                  <a:schemeClr val="bg1">
                    <a:alpha val="20000"/>
                  </a:schemeClr>
                </a:solidFill>
                <a:ea typeface="微软雅黑" panose="020B0503020204020204" pitchFamily="34" charset="-122"/>
              </a:rPr>
              <a:t>1</a:t>
            </a:r>
          </a:p>
        </p:txBody>
      </p:sp>
      <p:sp>
        <p:nvSpPr>
          <p:cNvPr id="49" name="文本框 48"/>
          <p:cNvSpPr txBox="1"/>
          <p:nvPr/>
        </p:nvSpPr>
        <p:spPr>
          <a:xfrm>
            <a:off x="4263308" y="2141707"/>
            <a:ext cx="5033092" cy="1754326"/>
          </a:xfrm>
          <a:prstGeom prst="rect">
            <a:avLst/>
          </a:prstGeom>
          <a:noFill/>
        </p:spPr>
        <p:txBody>
          <a:bodyPr wrap="square" rtlCol="0">
            <a:spAutoFit/>
          </a:bodyPr>
          <a:lstStyle/>
          <a:p>
            <a:pPr algn="ctr"/>
            <a:r>
              <a:rPr lang="zh-CN" altLang="en-US" sz="5400" b="1" dirty="0">
                <a:solidFill>
                  <a:schemeClr val="bg1"/>
                </a:solidFill>
                <a:latin typeface="微软雅黑" panose="020B0503020204020204" charset="-122"/>
                <a:ea typeface="微软雅黑" panose="020B0503020204020204" charset="-122"/>
              </a:rPr>
              <a:t>设计背景与需求分析</a:t>
            </a:r>
          </a:p>
        </p:txBody>
      </p:sp>
      <p:sp>
        <p:nvSpPr>
          <p:cNvPr id="50" name="椭圆 49"/>
          <p:cNvSpPr/>
          <p:nvPr/>
        </p:nvSpPr>
        <p:spPr>
          <a:xfrm>
            <a:off x="3966788" y="2962995"/>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1" name="椭圆 50"/>
          <p:cNvSpPr/>
          <p:nvPr/>
        </p:nvSpPr>
        <p:spPr>
          <a:xfrm>
            <a:off x="5112315" y="3016095"/>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2" name="椭圆 51"/>
          <p:cNvSpPr/>
          <p:nvPr/>
        </p:nvSpPr>
        <p:spPr>
          <a:xfrm>
            <a:off x="6203238" y="306536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6" name="椭圆 55"/>
          <p:cNvSpPr/>
          <p:nvPr/>
        </p:nvSpPr>
        <p:spPr>
          <a:xfrm>
            <a:off x="8516863" y="306536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7" name="椭圆 56"/>
          <p:cNvSpPr/>
          <p:nvPr/>
        </p:nvSpPr>
        <p:spPr>
          <a:xfrm>
            <a:off x="7296355" y="3016095"/>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cxnSp>
        <p:nvCxnSpPr>
          <p:cNvPr id="58" name="直接连接符 57"/>
          <p:cNvCxnSpPr>
            <a:stCxn id="50" idx="6"/>
          </p:cNvCxnSpPr>
          <p:nvPr/>
        </p:nvCxnSpPr>
        <p:spPr>
          <a:xfrm flipV="1">
            <a:off x="4263637" y="3125648"/>
            <a:ext cx="671649" cy="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51" idx="6"/>
            <a:endCxn id="52" idx="2"/>
          </p:cNvCxnSpPr>
          <p:nvPr/>
        </p:nvCxnSpPr>
        <p:spPr>
          <a:xfrm flipV="1">
            <a:off x="5507523" y="3228018"/>
            <a:ext cx="69596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52" idx="6"/>
            <a:endCxn id="57" idx="2"/>
          </p:cNvCxnSpPr>
          <p:nvPr/>
        </p:nvCxnSpPr>
        <p:spPr>
          <a:xfrm>
            <a:off x="6500087" y="3228018"/>
            <a:ext cx="79629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7" idx="6"/>
            <a:endCxn id="56" idx="2"/>
          </p:cNvCxnSpPr>
          <p:nvPr/>
        </p:nvCxnSpPr>
        <p:spPr>
          <a:xfrm flipV="1">
            <a:off x="7690928" y="3228018"/>
            <a:ext cx="82550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9098029" y="2484967"/>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cxnSp>
        <p:nvCxnSpPr>
          <p:cNvPr id="64" name="直接连接符 63"/>
          <p:cNvCxnSpPr>
            <a:stCxn id="63" idx="3"/>
            <a:endCxn id="56" idx="7"/>
          </p:cNvCxnSpPr>
          <p:nvPr/>
        </p:nvCxnSpPr>
        <p:spPr>
          <a:xfrm flipH="1">
            <a:off x="8769826" y="2836228"/>
            <a:ext cx="386080" cy="28638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2" fill="hold" grpId="0" nodeType="withEffect">
                                  <p:stCondLst>
                                    <p:cond delay="1500"/>
                                  </p:stCondLst>
                                  <p:childTnLst>
                                    <p:set>
                                      <p:cBhvr>
                                        <p:cTn id="9" dur="1" fill="hold">
                                          <p:stCondLst>
                                            <p:cond delay="0"/>
                                          </p:stCondLst>
                                        </p:cTn>
                                        <p:tgtEl>
                                          <p:spTgt spid="49"/>
                                        </p:tgtEl>
                                        <p:attrNameLst>
                                          <p:attrName>style.visibility</p:attrName>
                                        </p:attrNameLst>
                                      </p:cBhvr>
                                      <p:to>
                                        <p:strVal val="visible"/>
                                      </p:to>
                                    </p:set>
                                    <p:animEffect transition="in" filter="wipe(right)">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par>
                          <p:cTn id="14" fill="hold" nodeType="afterGroup">
                            <p:stCondLst>
                              <p:cond delay="2000"/>
                            </p:stCondLst>
                            <p:childTnLst>
                              <p:par>
                                <p:cTn id="15" presetID="22" presetClass="entr" presetSubtype="8" fill="hold"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250"/>
                                        <p:tgtEl>
                                          <p:spTgt spid="58"/>
                                        </p:tgtEl>
                                      </p:cBhvr>
                                    </p:animEffect>
                                  </p:childTnLst>
                                </p:cTn>
                              </p:par>
                              <p:par>
                                <p:cTn id="18" presetID="22" presetClass="entr" presetSubtype="8" fill="hold" nodeType="withEffect">
                                  <p:stCondLst>
                                    <p:cond delay="25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250"/>
                                        <p:tgtEl>
                                          <p:spTgt spid="59"/>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250"/>
                                        <p:tgtEl>
                                          <p:spTgt spid="51"/>
                                        </p:tgtEl>
                                      </p:cBhvr>
                                    </p:animEffect>
                                  </p:childTnLst>
                                </p:cTn>
                              </p:par>
                              <p:par>
                                <p:cTn id="24" presetID="22" presetClass="entr" presetSubtype="8" fill="hold" nodeType="withEffect">
                                  <p:stCondLst>
                                    <p:cond delay="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250"/>
                                        <p:tgtEl>
                                          <p:spTgt spid="61"/>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250"/>
                                        <p:tgtEl>
                                          <p:spTgt spid="52"/>
                                        </p:tgtEl>
                                      </p:cBhvr>
                                    </p:animEffect>
                                  </p:childTnLst>
                                </p:cTn>
                              </p:par>
                              <p:par>
                                <p:cTn id="30" presetID="22" presetClass="entr" presetSubtype="8" fill="hold" nodeType="withEffect">
                                  <p:stCondLst>
                                    <p:cond delay="750"/>
                                  </p:stCondLst>
                                  <p:childTnLst>
                                    <p:set>
                                      <p:cBhvr>
                                        <p:cTn id="31" dur="1" fill="hold">
                                          <p:stCondLst>
                                            <p:cond delay="0"/>
                                          </p:stCondLst>
                                        </p:cTn>
                                        <p:tgtEl>
                                          <p:spTgt spid="62"/>
                                        </p:tgtEl>
                                        <p:attrNameLst>
                                          <p:attrName>style.visibility</p:attrName>
                                        </p:attrNameLst>
                                      </p:cBhvr>
                                      <p:to>
                                        <p:strVal val="visible"/>
                                      </p:to>
                                    </p:set>
                                    <p:animEffect transition="in" filter="wipe(left)">
                                      <p:cBhvr>
                                        <p:cTn id="32" dur="250"/>
                                        <p:tgtEl>
                                          <p:spTgt spid="62"/>
                                        </p:tgtEl>
                                      </p:cBhvr>
                                    </p:animEffect>
                                  </p:childTnLst>
                                </p:cTn>
                              </p:par>
                              <p:par>
                                <p:cTn id="33" presetID="10" presetClass="entr" presetSubtype="0" fill="hold" grpId="0" nodeType="withEffect">
                                  <p:stCondLst>
                                    <p:cond delay="75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250"/>
                                        <p:tgtEl>
                                          <p:spTgt spid="57"/>
                                        </p:tgtEl>
                                      </p:cBhvr>
                                    </p:animEffect>
                                  </p:childTnLst>
                                </p:cTn>
                              </p:par>
                              <p:par>
                                <p:cTn id="36" presetID="22" presetClass="entr" presetSubtype="8" fill="hold" nodeType="withEffect">
                                  <p:stCondLst>
                                    <p:cond delay="1000"/>
                                  </p:stCondLst>
                                  <p:childTnLst>
                                    <p:set>
                                      <p:cBhvr>
                                        <p:cTn id="37" dur="1" fill="hold">
                                          <p:stCondLst>
                                            <p:cond delay="0"/>
                                          </p:stCondLst>
                                        </p:cTn>
                                        <p:tgtEl>
                                          <p:spTgt spid="64"/>
                                        </p:tgtEl>
                                        <p:attrNameLst>
                                          <p:attrName>style.visibility</p:attrName>
                                        </p:attrNameLst>
                                      </p:cBhvr>
                                      <p:to>
                                        <p:strVal val="visible"/>
                                      </p:to>
                                    </p:set>
                                    <p:animEffect transition="in" filter="wipe(left)">
                                      <p:cBhvr>
                                        <p:cTn id="38" dur="250"/>
                                        <p:tgtEl>
                                          <p:spTgt spid="64"/>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250"/>
                                        <p:tgtEl>
                                          <p:spTgt spid="56"/>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2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9" grpId="0"/>
      <p:bldP spid="50" grpId="0" animBg="1"/>
      <p:bldP spid="51" grpId="0" animBg="1"/>
      <p:bldP spid="52" grpId="0" animBg="1"/>
      <p:bldP spid="56" grpId="0" animBg="1"/>
      <p:bldP spid="57" grpId="0" animBg="1"/>
      <p:bldP spid="6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5A3F313-7EBF-49B7-9496-39ACE1BA73A3}"/>
              </a:ext>
            </a:extLst>
          </p:cNvPr>
          <p:cNvPicPr>
            <a:picLocks noChangeAspect="1"/>
          </p:cNvPicPr>
          <p:nvPr/>
        </p:nvPicPr>
        <p:blipFill>
          <a:blip r:embed="rId2">
            <a:alphaModFix amt="80000"/>
          </a:blip>
          <a:stretch>
            <a:fillRect/>
          </a:stretch>
        </p:blipFill>
        <p:spPr>
          <a:xfrm>
            <a:off x="6166339" y="13101"/>
            <a:ext cx="5942922" cy="6749206"/>
          </a:xfrm>
          <a:prstGeom prst="rect">
            <a:avLst/>
          </a:prstGeom>
          <a:ln>
            <a:noFill/>
          </a:ln>
          <a:effectLst>
            <a:softEdge rad="533400"/>
          </a:effectLst>
        </p:spPr>
      </p:pic>
      <p:sp>
        <p:nvSpPr>
          <p:cNvPr id="5" name="文本框 4">
            <a:extLst>
              <a:ext uri="{FF2B5EF4-FFF2-40B4-BE49-F238E27FC236}">
                <a16:creationId xmlns:a16="http://schemas.microsoft.com/office/drawing/2014/main" id="{04E1FCFF-69FA-4F21-8FD6-964DB1448321}"/>
              </a:ext>
            </a:extLst>
          </p:cNvPr>
          <p:cNvSpPr txBox="1"/>
          <p:nvPr/>
        </p:nvSpPr>
        <p:spPr>
          <a:xfrm>
            <a:off x="516362" y="707357"/>
            <a:ext cx="5649977" cy="5443285"/>
          </a:xfrm>
          <a:prstGeom prst="rect">
            <a:avLst/>
          </a:prstGeom>
          <a:noFill/>
          <a:ln>
            <a:noFill/>
          </a:ln>
        </p:spPr>
        <p:txBody>
          <a:bodyPr wrap="square" rtlCol="0">
            <a:spAutoFit/>
          </a:bodyPr>
          <a:lstStyle/>
          <a:p>
            <a:pPr indent="457200">
              <a:lnSpc>
                <a:spcPts val="3000"/>
              </a:lnSpc>
            </a:pPr>
            <a:r>
              <a:rPr lang="zh-CN" altLang="en-US" sz="2000" i="0" dirty="0">
                <a:solidFill>
                  <a:schemeClr val="bg1"/>
                </a:solidFill>
                <a:effectLst/>
                <a:latin typeface="微软雅黑" panose="020B0503020204020204" pitchFamily="34" charset="-122"/>
                <a:ea typeface="微软雅黑" panose="020B0503020204020204" pitchFamily="34" charset="-122"/>
              </a:rPr>
              <a:t>随着信息时代飞速发展，技术迭代加速与数据规模膨胀，推动全球开源协作生态持续壮大。开源项目的数量与社区规模显著增长，为技术创新提供了强大助力。</a:t>
            </a:r>
            <a:endParaRPr lang="en-US" altLang="zh-CN" sz="2000" dirty="0">
              <a:solidFill>
                <a:schemeClr val="bg1"/>
              </a:solidFill>
              <a:latin typeface="微软雅黑" panose="020B0503020204020204" pitchFamily="34" charset="-122"/>
              <a:ea typeface="微软雅黑" panose="020B0503020204020204" pitchFamily="34" charset="-122"/>
            </a:endParaRPr>
          </a:p>
          <a:p>
            <a:pPr indent="457200">
              <a:lnSpc>
                <a:spcPts val="3000"/>
              </a:lnSpc>
            </a:pPr>
            <a:r>
              <a:rPr lang="zh-CN" altLang="en-US" sz="2000" i="0" dirty="0">
                <a:solidFill>
                  <a:schemeClr val="bg1"/>
                </a:solidFill>
                <a:effectLst/>
                <a:latin typeface="微软雅黑" panose="020B0503020204020204" pitchFamily="34" charset="-122"/>
                <a:ea typeface="微软雅黑" panose="020B0503020204020204" pitchFamily="34" charset="-122"/>
              </a:rPr>
              <a:t>然而，繁荣背后潜藏着风险：维护停滞、文档缺失或存在高危漏洞的项目，若被不加甄别地引入生产环境，可能引发系统故障或安全事件；而“僵尸项目”（即长期无代码更新、</a:t>
            </a:r>
            <a:r>
              <a:rPr lang="en-US" altLang="zh-CN" sz="2000" i="0" dirty="0">
                <a:solidFill>
                  <a:schemeClr val="bg1"/>
                </a:solidFill>
                <a:effectLst/>
                <a:latin typeface="微软雅黑" panose="020B0503020204020204" pitchFamily="34" charset="-122"/>
                <a:ea typeface="微软雅黑" panose="020B0503020204020204" pitchFamily="34" charset="-122"/>
              </a:rPr>
              <a:t>Issue/PR </a:t>
            </a:r>
            <a:r>
              <a:rPr lang="zh-CN" altLang="en-US" sz="2000" i="0" dirty="0">
                <a:solidFill>
                  <a:schemeClr val="bg1"/>
                </a:solidFill>
                <a:effectLst/>
                <a:latin typeface="微软雅黑" panose="020B0503020204020204" pitchFamily="34" charset="-122"/>
                <a:ea typeface="微软雅黑" panose="020B0503020204020204" pitchFamily="34" charset="-122"/>
              </a:rPr>
              <a:t>无人响应、且无明确维护者交接的项目）一旦被深度依赖，更可能导致产品面临安全补丁缺失、构建兼容性断裂、许可证合规风险等严峻挑战，严重时将影响产品的可持续交付与商业信誉。</a:t>
            </a:r>
            <a:endParaRPr lang="en-US" altLang="zh-CN" sz="2000" i="0" dirty="0">
              <a:solidFill>
                <a:schemeClr val="bg1"/>
              </a:solidFill>
              <a:effectLst/>
              <a:latin typeface="微软雅黑" panose="020B0503020204020204" pitchFamily="34" charset="-122"/>
              <a:ea typeface="微软雅黑" panose="020B0503020204020204" pitchFamily="34" charset="-122"/>
            </a:endParaRPr>
          </a:p>
          <a:p>
            <a:pPr indent="457200">
              <a:lnSpc>
                <a:spcPts val="3000"/>
              </a:lnSpc>
            </a:pPr>
            <a:r>
              <a:rPr lang="zh-CN" altLang="en-US" sz="2000" i="0" dirty="0">
                <a:solidFill>
                  <a:schemeClr val="bg1"/>
                </a:solidFill>
                <a:effectLst/>
                <a:latin typeface="微软雅黑" panose="020B0503020204020204" pitchFamily="34" charset="-122"/>
                <a:ea typeface="微软雅黑" panose="020B0503020204020204" pitchFamily="34" charset="-122"/>
              </a:rPr>
              <a:t>因此，</a:t>
            </a:r>
            <a:r>
              <a:rPr lang="zh-CN" altLang="en-US" sz="2000" b="1" i="0" dirty="0">
                <a:solidFill>
                  <a:schemeClr val="bg1"/>
                </a:solidFill>
                <a:effectLst/>
                <a:latin typeface="微软雅黑" panose="020B0503020204020204" pitchFamily="34" charset="-122"/>
                <a:ea typeface="微软雅黑" panose="020B0503020204020204" pitchFamily="34" charset="-122"/>
              </a:rPr>
              <a:t>构建科学的开源项目健康度评估体系，已成为保障软件供应链韧性的关键举措。</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文本框 144"/>
          <p:cNvSpPr txBox="1"/>
          <p:nvPr/>
        </p:nvSpPr>
        <p:spPr>
          <a:xfrm>
            <a:off x="3563815" y="186776"/>
            <a:ext cx="4871545" cy="1015663"/>
          </a:xfrm>
          <a:prstGeom prst="rect">
            <a:avLst/>
          </a:prstGeom>
          <a:noFill/>
        </p:spPr>
        <p:txBody>
          <a:bodyPr wrap="square" rtlCol="0">
            <a:spAutoFit/>
          </a:bodyPr>
          <a:lstStyle/>
          <a:p>
            <a:pPr algn="ctr"/>
            <a:r>
              <a:rPr lang="zh-CN" altLang="en-US" sz="3000" b="1" dirty="0">
                <a:solidFill>
                  <a:prstClr val="white"/>
                </a:solidFill>
                <a:latin typeface="微软雅黑" panose="020B0503020204020204" charset="-122"/>
                <a:ea typeface="微软雅黑" panose="020B0503020204020204" charset="-122"/>
              </a:rPr>
              <a:t>目前关于“</a:t>
            </a:r>
            <a:r>
              <a:rPr lang="zh-CN" altLang="en-US" sz="3000" b="1" dirty="0">
                <a:solidFill>
                  <a:schemeClr val="bg1"/>
                </a:solidFill>
                <a:latin typeface="微软雅黑" panose="020B0503020204020204" pitchFamily="34" charset="-122"/>
                <a:ea typeface="微软雅黑" panose="020B0503020204020204" pitchFamily="34" charset="-122"/>
              </a:rPr>
              <a:t>开源社区健康度分析”的主流开源项目</a:t>
            </a:r>
          </a:p>
        </p:txBody>
      </p:sp>
      <p:sp>
        <p:nvSpPr>
          <p:cNvPr id="159" name="任意多边形 158"/>
          <p:cNvSpPr/>
          <p:nvPr/>
        </p:nvSpPr>
        <p:spPr bwMode="auto">
          <a:xfrm>
            <a:off x="5129188" y="4574244"/>
            <a:ext cx="1980457" cy="507802"/>
          </a:xfrm>
          <a:custGeom>
            <a:avLst/>
            <a:gdLst>
              <a:gd name="connsiteX0" fmla="*/ 416379 w 2282049"/>
              <a:gd name="connsiteY0" fmla="*/ 0 h 585132"/>
              <a:gd name="connsiteX1" fmla="*/ 424202 w 2282049"/>
              <a:gd name="connsiteY1" fmla="*/ 24110 h 585132"/>
              <a:gd name="connsiteX2" fmla="*/ 1848198 w 2282049"/>
              <a:gd name="connsiteY2" fmla="*/ 24110 h 585132"/>
              <a:gd name="connsiteX3" fmla="*/ 1853226 w 2282049"/>
              <a:gd name="connsiteY3" fmla="*/ 8614 h 585132"/>
              <a:gd name="connsiteX4" fmla="*/ 2282049 w 2282049"/>
              <a:gd name="connsiteY4" fmla="*/ 585132 h 585132"/>
              <a:gd name="connsiteX5" fmla="*/ 0 w 2282049"/>
              <a:gd name="connsiteY5" fmla="*/ 585132 h 58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049" h="585132">
                <a:moveTo>
                  <a:pt x="416379" y="0"/>
                </a:moveTo>
                <a:lnTo>
                  <a:pt x="424202" y="24110"/>
                </a:lnTo>
                <a:lnTo>
                  <a:pt x="1848198" y="24110"/>
                </a:lnTo>
                <a:lnTo>
                  <a:pt x="1853226" y="8614"/>
                </a:lnTo>
                <a:lnTo>
                  <a:pt x="2282049" y="585132"/>
                </a:lnTo>
                <a:lnTo>
                  <a:pt x="0" y="585132"/>
                </a:lnTo>
                <a:close/>
              </a:path>
            </a:pathLst>
          </a:custGeom>
          <a:solidFill>
            <a:schemeClr val="accent1">
              <a:alpha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ea typeface="微软雅黑" panose="020B0503020204020204" pitchFamily="34" charset="-122"/>
            </a:endParaRPr>
          </a:p>
        </p:txBody>
      </p:sp>
      <p:sp>
        <p:nvSpPr>
          <p:cNvPr id="161" name="任意多边形 160"/>
          <p:cNvSpPr/>
          <p:nvPr/>
        </p:nvSpPr>
        <p:spPr bwMode="auto">
          <a:xfrm>
            <a:off x="4521245" y="3208363"/>
            <a:ext cx="977078" cy="1873876"/>
          </a:xfrm>
          <a:custGeom>
            <a:avLst/>
            <a:gdLst>
              <a:gd name="connsiteX0" fmla="*/ 0 w 1125871"/>
              <a:gd name="connsiteY0" fmla="*/ 0 h 2159238"/>
              <a:gd name="connsiteX1" fmla="*/ 690629 w 1125871"/>
              <a:gd name="connsiteY1" fmla="*/ 237484 h 2159238"/>
              <a:gd name="connsiteX2" fmla="*/ 684687 w 1125871"/>
              <a:gd name="connsiteY2" fmla="*/ 241807 h 2159238"/>
              <a:gd name="connsiteX3" fmla="*/ 1124727 w 1125871"/>
              <a:gd name="connsiteY3" fmla="*/ 1597993 h 2159238"/>
              <a:gd name="connsiteX4" fmla="*/ 1125871 w 1125871"/>
              <a:gd name="connsiteY4" fmla="*/ 1597993 h 2159238"/>
              <a:gd name="connsiteX5" fmla="*/ 704711 w 1125871"/>
              <a:gd name="connsiteY5" fmla="*/ 2159238 h 215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5871" h="2159238">
                <a:moveTo>
                  <a:pt x="0" y="0"/>
                </a:moveTo>
                <a:lnTo>
                  <a:pt x="690629" y="237484"/>
                </a:lnTo>
                <a:lnTo>
                  <a:pt x="684687" y="241807"/>
                </a:lnTo>
                <a:lnTo>
                  <a:pt x="1124727" y="1597993"/>
                </a:lnTo>
                <a:lnTo>
                  <a:pt x="1125871" y="1597993"/>
                </a:lnTo>
                <a:lnTo>
                  <a:pt x="704711" y="2159238"/>
                </a:lnTo>
                <a:close/>
              </a:path>
            </a:pathLst>
          </a:custGeom>
          <a:solidFill>
            <a:schemeClr val="bg1">
              <a:alpha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ea typeface="微软雅黑" panose="020B0503020204020204" pitchFamily="34" charset="-122"/>
            </a:endParaRPr>
          </a:p>
        </p:txBody>
      </p:sp>
      <p:sp>
        <p:nvSpPr>
          <p:cNvPr id="153" name="任意多边形 152"/>
          <p:cNvSpPr/>
          <p:nvPr/>
        </p:nvSpPr>
        <p:spPr bwMode="auto">
          <a:xfrm>
            <a:off x="4514997" y="2045696"/>
            <a:ext cx="1599886" cy="1369318"/>
          </a:xfrm>
          <a:custGeom>
            <a:avLst/>
            <a:gdLst>
              <a:gd name="connsiteX0" fmla="*/ 1842834 w 1843523"/>
              <a:gd name="connsiteY0" fmla="*/ 0 h 1577843"/>
              <a:gd name="connsiteX1" fmla="*/ 1842834 w 1843523"/>
              <a:gd name="connsiteY1" fmla="*/ 735457 h 1577843"/>
              <a:gd name="connsiteX2" fmla="*/ 1842834 w 1843523"/>
              <a:gd name="connsiteY2" fmla="*/ 744152 h 1577843"/>
              <a:gd name="connsiteX3" fmla="*/ 696954 w 1843523"/>
              <a:gd name="connsiteY3" fmla="*/ 1577843 h 1577843"/>
              <a:gd name="connsiteX4" fmla="*/ 0 w 1843523"/>
              <a:gd name="connsiteY4" fmla="*/ 1335406 h 1577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523" h="1577843">
                <a:moveTo>
                  <a:pt x="1842834" y="0"/>
                </a:moveTo>
                <a:cubicBezTo>
                  <a:pt x="1844028" y="245122"/>
                  <a:pt x="1843431" y="490290"/>
                  <a:pt x="1842834" y="735457"/>
                </a:cubicBezTo>
                <a:lnTo>
                  <a:pt x="1842834" y="744152"/>
                </a:lnTo>
                <a:lnTo>
                  <a:pt x="696954" y="1577843"/>
                </a:lnTo>
                <a:lnTo>
                  <a:pt x="0" y="1335406"/>
                </a:lnTo>
                <a:close/>
              </a:path>
            </a:pathLst>
          </a:custGeom>
          <a:solidFill>
            <a:schemeClr val="accent1">
              <a:alpha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ea typeface="微软雅黑" panose="020B0503020204020204" pitchFamily="34" charset="-122"/>
            </a:endParaRPr>
          </a:p>
        </p:txBody>
      </p:sp>
      <p:sp>
        <p:nvSpPr>
          <p:cNvPr id="155" name="任意多边形 154"/>
          <p:cNvSpPr/>
          <p:nvPr/>
        </p:nvSpPr>
        <p:spPr bwMode="auto">
          <a:xfrm>
            <a:off x="6115708" y="2039567"/>
            <a:ext cx="1599754" cy="1379610"/>
          </a:xfrm>
          <a:custGeom>
            <a:avLst/>
            <a:gdLst>
              <a:gd name="connsiteX0" fmla="*/ 0 w 1843371"/>
              <a:gd name="connsiteY0" fmla="*/ 0 h 1589703"/>
              <a:gd name="connsiteX1" fmla="*/ 934221 w 1843371"/>
              <a:gd name="connsiteY1" fmla="*/ 678740 h 1589703"/>
              <a:gd name="connsiteX2" fmla="*/ 1843371 w 1843371"/>
              <a:gd name="connsiteY2" fmla="*/ 1345706 h 1589703"/>
              <a:gd name="connsiteX3" fmla="*/ 1151127 w 1843371"/>
              <a:gd name="connsiteY3" fmla="*/ 1589703 h 1589703"/>
              <a:gd name="connsiteX4" fmla="*/ 1151487 w 1843371"/>
              <a:gd name="connsiteY4" fmla="*/ 1588592 h 1589703"/>
              <a:gd name="connsiteX5" fmla="*/ 0 w 1843371"/>
              <a:gd name="connsiteY5" fmla="*/ 750823 h 1589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3371" h="1589703">
                <a:moveTo>
                  <a:pt x="0" y="0"/>
                </a:moveTo>
                <a:lnTo>
                  <a:pt x="934221" y="678740"/>
                </a:lnTo>
                <a:lnTo>
                  <a:pt x="1843371" y="1345706"/>
                </a:lnTo>
                <a:lnTo>
                  <a:pt x="1151127" y="1589703"/>
                </a:lnTo>
                <a:lnTo>
                  <a:pt x="1151487" y="1588592"/>
                </a:lnTo>
                <a:lnTo>
                  <a:pt x="0" y="750823"/>
                </a:lnTo>
                <a:close/>
              </a:path>
            </a:pathLst>
          </a:custGeom>
          <a:solidFill>
            <a:schemeClr val="accent1">
              <a:alpha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ea typeface="微软雅黑" panose="020B0503020204020204" pitchFamily="34" charset="-122"/>
            </a:endParaRPr>
          </a:p>
        </p:txBody>
      </p:sp>
      <p:sp>
        <p:nvSpPr>
          <p:cNvPr id="157" name="任意多边形 156"/>
          <p:cNvSpPr/>
          <p:nvPr/>
        </p:nvSpPr>
        <p:spPr bwMode="auto">
          <a:xfrm>
            <a:off x="6734766" y="3205340"/>
            <a:ext cx="978243" cy="1876704"/>
          </a:xfrm>
          <a:custGeom>
            <a:avLst/>
            <a:gdLst>
              <a:gd name="connsiteX0" fmla="*/ 1127214 w 1127214"/>
              <a:gd name="connsiteY0" fmla="*/ 0 h 2162497"/>
              <a:gd name="connsiteX1" fmla="*/ 424859 w 1127214"/>
              <a:gd name="connsiteY1" fmla="*/ 2162497 h 2162497"/>
              <a:gd name="connsiteX2" fmla="*/ 0 w 1127214"/>
              <a:gd name="connsiteY2" fmla="*/ 1595671 h 2162497"/>
              <a:gd name="connsiteX3" fmla="*/ 438156 w 1127214"/>
              <a:gd name="connsiteY3" fmla="*/ 245290 h 2162497"/>
              <a:gd name="connsiteX4" fmla="*/ 436181 w 1127214"/>
              <a:gd name="connsiteY4" fmla="*/ 243853 h 216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214" h="2162497">
                <a:moveTo>
                  <a:pt x="1127214" y="0"/>
                </a:moveTo>
                <a:lnTo>
                  <a:pt x="424859" y="2162497"/>
                </a:lnTo>
                <a:lnTo>
                  <a:pt x="0" y="1595671"/>
                </a:lnTo>
                <a:lnTo>
                  <a:pt x="438156" y="245290"/>
                </a:lnTo>
                <a:lnTo>
                  <a:pt x="436181" y="243853"/>
                </a:lnTo>
                <a:close/>
              </a:path>
            </a:pathLst>
          </a:custGeom>
          <a:solidFill>
            <a:schemeClr val="bg1">
              <a:alpha val="50000"/>
            </a:schemeClr>
          </a:solidFill>
          <a:ln>
            <a:noFill/>
          </a:ln>
        </p:spPr>
        <p:txBody>
          <a:bodyPr vert="horz" wrap="square" lIns="91440" tIns="45720" rIns="91440" bIns="45720" numCol="1" anchor="t" anchorCtr="0" compatLnSpc="1">
            <a:noAutofit/>
          </a:bodyPr>
          <a:lstStyle/>
          <a:p>
            <a:endParaRPr lang="zh-CN" altLang="en-US">
              <a:gradFill>
                <a:gsLst>
                  <a:gs pos="100000">
                    <a:srgbClr val="323122"/>
                  </a:gs>
                  <a:gs pos="0">
                    <a:srgbClr val="826E4E"/>
                  </a:gs>
                </a:gsLst>
                <a:path path="circle">
                  <a:fillToRect l="50000" t="50000" r="50000" b="50000"/>
                </a:path>
              </a:gradFill>
              <a:ea typeface="微软雅黑" panose="020B0503020204020204" pitchFamily="34" charset="-122"/>
            </a:endParaRPr>
          </a:p>
        </p:txBody>
      </p:sp>
      <p:sp>
        <p:nvSpPr>
          <p:cNvPr id="165" name="文本框 164"/>
          <p:cNvSpPr txBox="1"/>
          <p:nvPr/>
        </p:nvSpPr>
        <p:spPr>
          <a:xfrm>
            <a:off x="4146433" y="2049148"/>
            <a:ext cx="1324740" cy="822960"/>
          </a:xfrm>
          <a:prstGeom prst="rect">
            <a:avLst/>
          </a:prstGeom>
          <a:noFill/>
        </p:spPr>
        <p:txBody>
          <a:bodyPr wrap="square" rtlCol="0">
            <a:spAutoFit/>
          </a:bodyPr>
          <a:lstStyle/>
          <a:p>
            <a:r>
              <a:rPr lang="en-US" altLang="zh-CN" sz="4800" b="1">
                <a:solidFill>
                  <a:schemeClr val="bg1">
                    <a:alpha val="80000"/>
                  </a:schemeClr>
                </a:solidFill>
                <a:ea typeface="微软雅黑" panose="020B0503020204020204" pitchFamily="34" charset="-122"/>
              </a:rPr>
              <a:t>01</a:t>
            </a:r>
          </a:p>
        </p:txBody>
      </p:sp>
      <p:sp>
        <p:nvSpPr>
          <p:cNvPr id="166" name="文本框 165"/>
          <p:cNvSpPr txBox="1"/>
          <p:nvPr/>
        </p:nvSpPr>
        <p:spPr>
          <a:xfrm>
            <a:off x="6250471" y="1456829"/>
            <a:ext cx="1324740" cy="822960"/>
          </a:xfrm>
          <a:prstGeom prst="rect">
            <a:avLst/>
          </a:prstGeom>
          <a:noFill/>
        </p:spPr>
        <p:txBody>
          <a:bodyPr wrap="square" rtlCol="0">
            <a:spAutoFit/>
          </a:bodyPr>
          <a:lstStyle/>
          <a:p>
            <a:r>
              <a:rPr lang="en-US" altLang="zh-CN" sz="4800" b="1">
                <a:solidFill>
                  <a:schemeClr val="bg1">
                    <a:alpha val="65000"/>
                  </a:schemeClr>
                </a:solidFill>
                <a:ea typeface="微软雅黑" panose="020B0503020204020204" pitchFamily="34" charset="-122"/>
              </a:rPr>
              <a:t>02</a:t>
            </a:r>
          </a:p>
        </p:txBody>
      </p:sp>
      <p:sp>
        <p:nvSpPr>
          <p:cNvPr id="167" name="文本框 166"/>
          <p:cNvSpPr txBox="1"/>
          <p:nvPr/>
        </p:nvSpPr>
        <p:spPr>
          <a:xfrm>
            <a:off x="7624713" y="3280914"/>
            <a:ext cx="1324740" cy="822960"/>
          </a:xfrm>
          <a:prstGeom prst="rect">
            <a:avLst/>
          </a:prstGeom>
          <a:noFill/>
        </p:spPr>
        <p:txBody>
          <a:bodyPr wrap="square" rtlCol="0">
            <a:spAutoFit/>
          </a:bodyPr>
          <a:lstStyle/>
          <a:p>
            <a:r>
              <a:rPr lang="en-US" altLang="zh-CN" sz="4800" b="1">
                <a:solidFill>
                  <a:schemeClr val="bg1">
                    <a:alpha val="50000"/>
                  </a:schemeClr>
                </a:solidFill>
                <a:ea typeface="微软雅黑" panose="020B0503020204020204" pitchFamily="34" charset="-122"/>
              </a:rPr>
              <a:t>03</a:t>
            </a:r>
          </a:p>
        </p:txBody>
      </p:sp>
      <p:sp>
        <p:nvSpPr>
          <p:cNvPr id="168" name="文本框 167"/>
          <p:cNvSpPr txBox="1"/>
          <p:nvPr/>
        </p:nvSpPr>
        <p:spPr>
          <a:xfrm>
            <a:off x="5788092" y="5082044"/>
            <a:ext cx="1324740" cy="822960"/>
          </a:xfrm>
          <a:prstGeom prst="rect">
            <a:avLst/>
          </a:prstGeom>
          <a:noFill/>
        </p:spPr>
        <p:txBody>
          <a:bodyPr wrap="square" rtlCol="0">
            <a:spAutoFit/>
          </a:bodyPr>
          <a:lstStyle/>
          <a:p>
            <a:pPr algn="r"/>
            <a:r>
              <a:rPr lang="en-US" altLang="zh-CN" sz="4800" b="1">
                <a:solidFill>
                  <a:schemeClr val="bg1">
                    <a:alpha val="25000"/>
                  </a:schemeClr>
                </a:solidFill>
                <a:ea typeface="微软雅黑" panose="020B0503020204020204" pitchFamily="34" charset="-122"/>
              </a:rPr>
              <a:t>04</a:t>
            </a:r>
          </a:p>
        </p:txBody>
      </p:sp>
      <p:sp>
        <p:nvSpPr>
          <p:cNvPr id="169" name="文本框 168"/>
          <p:cNvSpPr txBox="1"/>
          <p:nvPr/>
        </p:nvSpPr>
        <p:spPr>
          <a:xfrm>
            <a:off x="3638030" y="4303296"/>
            <a:ext cx="1324740" cy="822960"/>
          </a:xfrm>
          <a:prstGeom prst="rect">
            <a:avLst/>
          </a:prstGeom>
          <a:noFill/>
        </p:spPr>
        <p:txBody>
          <a:bodyPr wrap="square" rtlCol="0">
            <a:spAutoFit/>
          </a:bodyPr>
          <a:lstStyle/>
          <a:p>
            <a:pPr algn="r"/>
            <a:r>
              <a:rPr lang="en-US" altLang="zh-CN" sz="4800" b="1">
                <a:solidFill>
                  <a:schemeClr val="bg1">
                    <a:alpha val="10000"/>
                  </a:schemeClr>
                </a:solidFill>
                <a:ea typeface="微软雅黑" panose="020B0503020204020204" pitchFamily="34" charset="-122"/>
              </a:rPr>
              <a:t>05</a:t>
            </a:r>
          </a:p>
        </p:txBody>
      </p:sp>
      <p:grpSp>
        <p:nvGrpSpPr>
          <p:cNvPr id="3" name="组合 2"/>
          <p:cNvGrpSpPr/>
          <p:nvPr/>
        </p:nvGrpSpPr>
        <p:grpSpPr>
          <a:xfrm>
            <a:off x="7476338" y="1377133"/>
            <a:ext cx="2610516" cy="1560170"/>
            <a:chOff x="7447128" y="1730193"/>
            <a:chExt cx="2610516" cy="1560170"/>
          </a:xfrm>
        </p:grpSpPr>
        <p:sp>
          <p:nvSpPr>
            <p:cNvPr id="170" name="矩形 169"/>
            <p:cNvSpPr/>
            <p:nvPr/>
          </p:nvSpPr>
          <p:spPr>
            <a:xfrm>
              <a:off x="7453714" y="1730193"/>
              <a:ext cx="2603929" cy="450829"/>
            </a:xfrm>
            <a:prstGeom prst="rect">
              <a:avLst/>
            </a:prstGeom>
            <a:noFill/>
          </p:spPr>
          <p:txBody>
            <a:bodyPr wrap="square">
              <a:spAutoFit/>
            </a:bodyPr>
            <a:lstStyle/>
            <a:p>
              <a:pPr>
                <a:lnSpc>
                  <a:spcPct val="130000"/>
                </a:lnSpc>
              </a:pPr>
              <a:r>
                <a:rPr lang="en-US" altLang="zh-CN" sz="2000" b="1" dirty="0">
                  <a:solidFill>
                    <a:schemeClr val="bg1"/>
                  </a:solidFill>
                  <a:latin typeface="Arial"/>
                  <a:ea typeface="微软雅黑" panose="020B0503020204020204" charset="-122"/>
                </a:rPr>
                <a:t>OSS Insight</a:t>
              </a:r>
              <a:endParaRPr lang="zh-CN" altLang="en-US" sz="2000" b="1" dirty="0">
                <a:solidFill>
                  <a:schemeClr val="bg1"/>
                </a:solidFill>
                <a:latin typeface="Arial"/>
                <a:ea typeface="微软雅黑" panose="020B0503020204020204" charset="-122"/>
              </a:endParaRPr>
            </a:p>
          </p:txBody>
        </p:sp>
        <p:sp>
          <p:nvSpPr>
            <p:cNvPr id="171" name="矩形 170"/>
            <p:cNvSpPr/>
            <p:nvPr/>
          </p:nvSpPr>
          <p:spPr>
            <a:xfrm>
              <a:off x="7447128" y="2105039"/>
              <a:ext cx="2610516" cy="1185324"/>
            </a:xfrm>
            <a:prstGeom prst="rect">
              <a:avLst/>
            </a:prstGeom>
          </p:spPr>
          <p:txBody>
            <a:bodyPr wrap="square">
              <a:spAutoFit/>
            </a:bodyPr>
            <a:lstStyle/>
            <a:p>
              <a:pPr>
                <a:lnSpc>
                  <a:spcPct val="130000"/>
                </a:lnSpc>
              </a:pPr>
              <a:r>
                <a:rPr lang="zh-CN" altLang="en-US" sz="1400" dirty="0">
                  <a:solidFill>
                    <a:schemeClr val="bg1">
                      <a:alpha val="80000"/>
                    </a:schemeClr>
                  </a:solidFill>
                  <a:latin typeface="微软雅黑" panose="020B0503020204020204" charset="-122"/>
                  <a:ea typeface="微软雅黑" panose="020B0503020204020204" pitchFamily="34" charset="-122"/>
                </a:rPr>
                <a:t>面向 </a:t>
              </a:r>
              <a:r>
                <a:rPr lang="en-US" altLang="zh-CN" sz="1400" dirty="0">
                  <a:solidFill>
                    <a:schemeClr val="bg1">
                      <a:alpha val="80000"/>
                    </a:schemeClr>
                  </a:solidFill>
                  <a:latin typeface="微软雅黑" panose="020B0503020204020204" charset="-122"/>
                  <a:ea typeface="微软雅黑" panose="020B0503020204020204" pitchFamily="34" charset="-122"/>
                </a:rPr>
                <a:t>GitHub </a:t>
              </a:r>
              <a:r>
                <a:rPr lang="zh-CN" altLang="en-US" sz="1400" dirty="0">
                  <a:solidFill>
                    <a:schemeClr val="bg1">
                      <a:alpha val="80000"/>
                    </a:schemeClr>
                  </a:solidFill>
                  <a:latin typeface="微软雅黑" panose="020B0503020204020204" charset="-122"/>
                  <a:ea typeface="微软雅黑" panose="020B0503020204020204" pitchFamily="34" charset="-122"/>
                </a:rPr>
                <a:t>生态的实时洞察平台，虽非传统“健康度评估框架”，但其动态社区行为分析能力极强。</a:t>
              </a:r>
            </a:p>
          </p:txBody>
        </p:sp>
      </p:grpSp>
      <p:grpSp>
        <p:nvGrpSpPr>
          <p:cNvPr id="4" name="组合 3"/>
          <p:cNvGrpSpPr/>
          <p:nvPr/>
        </p:nvGrpSpPr>
        <p:grpSpPr>
          <a:xfrm>
            <a:off x="8428773" y="3247177"/>
            <a:ext cx="2610516" cy="1840247"/>
            <a:chOff x="8442789" y="3769009"/>
            <a:chExt cx="2610516" cy="1840247"/>
          </a:xfrm>
        </p:grpSpPr>
        <p:sp>
          <p:nvSpPr>
            <p:cNvPr id="172" name="矩形 171"/>
            <p:cNvSpPr/>
            <p:nvPr/>
          </p:nvSpPr>
          <p:spPr>
            <a:xfrm>
              <a:off x="8449376" y="3769009"/>
              <a:ext cx="2603929" cy="450829"/>
            </a:xfrm>
            <a:prstGeom prst="rect">
              <a:avLst/>
            </a:prstGeom>
            <a:noFill/>
          </p:spPr>
          <p:txBody>
            <a:bodyPr wrap="square">
              <a:spAutoFit/>
            </a:bodyPr>
            <a:lstStyle/>
            <a:p>
              <a:pPr>
                <a:lnSpc>
                  <a:spcPct val="130000"/>
                </a:lnSpc>
              </a:pPr>
              <a:r>
                <a:rPr lang="en-US" altLang="zh-CN" sz="2000" b="1" dirty="0">
                  <a:solidFill>
                    <a:schemeClr val="bg1"/>
                  </a:solidFill>
                  <a:latin typeface="Arial"/>
                  <a:ea typeface="微软雅黑" panose="020B0503020204020204" charset="-122"/>
                </a:rPr>
                <a:t>Criticality Score</a:t>
              </a:r>
              <a:endParaRPr lang="zh-CN" altLang="en-US" sz="2000" b="1" dirty="0">
                <a:solidFill>
                  <a:schemeClr val="bg1"/>
                </a:solidFill>
                <a:latin typeface="Arial"/>
                <a:ea typeface="微软雅黑" panose="020B0503020204020204" charset="-122"/>
              </a:endParaRPr>
            </a:p>
          </p:txBody>
        </p:sp>
        <p:sp>
          <p:nvSpPr>
            <p:cNvPr id="173" name="矩形 172"/>
            <p:cNvSpPr/>
            <p:nvPr/>
          </p:nvSpPr>
          <p:spPr>
            <a:xfrm>
              <a:off x="8442789" y="4143855"/>
              <a:ext cx="2610516" cy="1465401"/>
            </a:xfrm>
            <a:prstGeom prst="rect">
              <a:avLst/>
            </a:prstGeom>
          </p:spPr>
          <p:txBody>
            <a:bodyPr wrap="square">
              <a:spAutoFit/>
            </a:bodyPr>
            <a:lstStyle/>
            <a:p>
              <a:pPr>
                <a:lnSpc>
                  <a:spcPct val="130000"/>
                </a:lnSpc>
              </a:pPr>
              <a:r>
                <a:rPr lang="zh-CN" altLang="en-US" sz="1400" dirty="0">
                  <a:solidFill>
                    <a:schemeClr val="bg1">
                      <a:alpha val="80000"/>
                    </a:schemeClr>
                  </a:solidFill>
                  <a:latin typeface="微软雅黑" panose="020B0503020204020204" charset="-122"/>
                  <a:ea typeface="微软雅黑" panose="020B0503020204020204" pitchFamily="34" charset="-122"/>
                </a:rPr>
                <a:t>由 </a:t>
              </a:r>
              <a:r>
                <a:rPr lang="en-US" altLang="zh-CN" sz="1400" dirty="0">
                  <a:solidFill>
                    <a:schemeClr val="bg1">
                      <a:alpha val="80000"/>
                    </a:schemeClr>
                  </a:solidFill>
                  <a:latin typeface="微软雅黑" panose="020B0503020204020204" charset="-122"/>
                  <a:ea typeface="微软雅黑" panose="020B0503020204020204" pitchFamily="34" charset="-122"/>
                </a:rPr>
                <a:t>Open Source Security Foundation</a:t>
              </a:r>
              <a:r>
                <a:rPr lang="zh-CN" altLang="en-US" sz="1400" dirty="0">
                  <a:solidFill>
                    <a:schemeClr val="bg1">
                      <a:alpha val="80000"/>
                    </a:schemeClr>
                  </a:solidFill>
                  <a:latin typeface="微软雅黑" panose="020B0503020204020204" charset="-122"/>
                  <a:ea typeface="微软雅黑" panose="020B0503020204020204" pitchFamily="34" charset="-122"/>
                </a:rPr>
                <a:t>（谷歌主导）发起，聚焦项目关键性（</a:t>
              </a:r>
              <a:r>
                <a:rPr lang="en-US" altLang="zh-CN" sz="1400" dirty="0">
                  <a:solidFill>
                    <a:schemeClr val="bg1">
                      <a:alpha val="80000"/>
                    </a:schemeClr>
                  </a:solidFill>
                  <a:latin typeface="微软雅黑" panose="020B0503020204020204" charset="-122"/>
                  <a:ea typeface="微软雅黑" panose="020B0503020204020204" pitchFamily="34" charset="-122"/>
                </a:rPr>
                <a:t>Criticality</a:t>
              </a:r>
              <a:r>
                <a:rPr lang="zh-CN" altLang="en-US" sz="1400" dirty="0">
                  <a:solidFill>
                    <a:schemeClr val="bg1">
                      <a:alpha val="80000"/>
                    </a:schemeClr>
                  </a:solidFill>
                  <a:latin typeface="微软雅黑" panose="020B0503020204020204" charset="-122"/>
                  <a:ea typeface="微软雅黑" panose="020B0503020204020204" pitchFamily="34" charset="-122"/>
                </a:rPr>
                <a:t>）评估</a:t>
              </a:r>
              <a:r>
                <a:rPr lang="en-US" altLang="zh-CN" sz="1400" dirty="0">
                  <a:solidFill>
                    <a:schemeClr val="bg1">
                      <a:alpha val="80000"/>
                    </a:schemeClr>
                  </a:solidFill>
                  <a:latin typeface="微软雅黑" panose="020B0503020204020204" charset="-122"/>
                  <a:ea typeface="微软雅黑" panose="020B0503020204020204" pitchFamily="34" charset="-122"/>
                </a:rPr>
                <a:t>——</a:t>
              </a:r>
              <a:r>
                <a:rPr lang="zh-CN" altLang="en-US" sz="1400" dirty="0">
                  <a:solidFill>
                    <a:schemeClr val="bg1">
                      <a:alpha val="80000"/>
                    </a:schemeClr>
                  </a:solidFill>
                  <a:latin typeface="微软雅黑" panose="020B0503020204020204" charset="-122"/>
                  <a:ea typeface="微软雅黑" panose="020B0503020204020204" pitchFamily="34" charset="-122"/>
                </a:rPr>
                <a:t>可视为“健康度 </a:t>
              </a:r>
              <a:r>
                <a:rPr lang="en-US" altLang="zh-CN" sz="1400" dirty="0">
                  <a:solidFill>
                    <a:schemeClr val="bg1">
                      <a:alpha val="80000"/>
                    </a:schemeClr>
                  </a:solidFill>
                  <a:latin typeface="微软雅黑" panose="020B0503020204020204" charset="-122"/>
                  <a:ea typeface="微软雅黑" panose="020B0503020204020204" pitchFamily="34" charset="-122"/>
                </a:rPr>
                <a:t>× </a:t>
              </a:r>
              <a:r>
                <a:rPr lang="zh-CN" altLang="en-US" sz="1400" dirty="0">
                  <a:solidFill>
                    <a:schemeClr val="bg1">
                      <a:alpha val="80000"/>
                    </a:schemeClr>
                  </a:solidFill>
                  <a:latin typeface="微软雅黑" panose="020B0503020204020204" charset="-122"/>
                  <a:ea typeface="微软雅黑" panose="020B0503020204020204" pitchFamily="34" charset="-122"/>
                </a:rPr>
                <a:t>影响力”的交叉维度。</a:t>
              </a:r>
            </a:p>
          </p:txBody>
        </p:sp>
      </p:grpSp>
      <p:grpSp>
        <p:nvGrpSpPr>
          <p:cNvPr id="5" name="组合 4"/>
          <p:cNvGrpSpPr/>
          <p:nvPr/>
        </p:nvGrpSpPr>
        <p:grpSpPr>
          <a:xfrm>
            <a:off x="7313967" y="5142729"/>
            <a:ext cx="2610516" cy="1280094"/>
            <a:chOff x="7284757" y="5495789"/>
            <a:chExt cx="2610516" cy="1280094"/>
          </a:xfrm>
        </p:grpSpPr>
        <p:sp>
          <p:nvSpPr>
            <p:cNvPr id="174" name="矩形 173"/>
            <p:cNvSpPr/>
            <p:nvPr/>
          </p:nvSpPr>
          <p:spPr>
            <a:xfrm>
              <a:off x="7291343" y="5495789"/>
              <a:ext cx="2603929" cy="450829"/>
            </a:xfrm>
            <a:prstGeom prst="rect">
              <a:avLst/>
            </a:prstGeom>
            <a:noFill/>
          </p:spPr>
          <p:txBody>
            <a:bodyPr wrap="square">
              <a:spAutoFit/>
            </a:bodyPr>
            <a:lstStyle/>
            <a:p>
              <a:pPr>
                <a:lnSpc>
                  <a:spcPct val="130000"/>
                </a:lnSpc>
              </a:pPr>
              <a:r>
                <a:rPr lang="en-US" altLang="zh-CN" sz="2000" b="1" dirty="0" err="1">
                  <a:solidFill>
                    <a:schemeClr val="bg1"/>
                  </a:solidFill>
                  <a:latin typeface="Arial"/>
                  <a:ea typeface="微软雅黑" panose="020B0503020204020204" charset="-122"/>
                </a:rPr>
                <a:t>Bitergia</a:t>
              </a:r>
              <a:r>
                <a:rPr lang="en-US" altLang="zh-CN" sz="2000" b="1" dirty="0">
                  <a:solidFill>
                    <a:schemeClr val="bg1"/>
                  </a:solidFill>
                  <a:latin typeface="Arial"/>
                  <a:ea typeface="微软雅黑" panose="020B0503020204020204" charset="-122"/>
                </a:rPr>
                <a:t> Analytics</a:t>
              </a:r>
              <a:endParaRPr lang="zh-CN" altLang="en-US" sz="2000" b="1" dirty="0">
                <a:solidFill>
                  <a:schemeClr val="bg1"/>
                </a:solidFill>
                <a:latin typeface="Arial"/>
                <a:ea typeface="微软雅黑" panose="020B0503020204020204" charset="-122"/>
              </a:endParaRPr>
            </a:p>
          </p:txBody>
        </p:sp>
        <p:sp>
          <p:nvSpPr>
            <p:cNvPr id="175" name="矩形 174"/>
            <p:cNvSpPr/>
            <p:nvPr/>
          </p:nvSpPr>
          <p:spPr>
            <a:xfrm>
              <a:off x="7284757" y="5870635"/>
              <a:ext cx="2610516" cy="905248"/>
            </a:xfrm>
            <a:prstGeom prst="rect">
              <a:avLst/>
            </a:prstGeom>
          </p:spPr>
          <p:txBody>
            <a:bodyPr wrap="square">
              <a:spAutoFit/>
            </a:bodyPr>
            <a:lstStyle/>
            <a:p>
              <a:pPr>
                <a:lnSpc>
                  <a:spcPct val="130000"/>
                </a:lnSpc>
              </a:pPr>
              <a:r>
                <a:rPr lang="en-US" altLang="zh-CN" sz="1400" dirty="0" err="1">
                  <a:solidFill>
                    <a:schemeClr val="bg1">
                      <a:alpha val="80000"/>
                    </a:schemeClr>
                  </a:solidFill>
                  <a:latin typeface="微软雅黑" panose="020B0503020204020204" charset="-122"/>
                  <a:ea typeface="微软雅黑" panose="020B0503020204020204" pitchFamily="34" charset="-122"/>
                </a:rPr>
                <a:t>GrimoireLab</a:t>
              </a:r>
              <a:r>
                <a:rPr lang="en-US" altLang="zh-CN" sz="1400" dirty="0">
                  <a:solidFill>
                    <a:schemeClr val="bg1">
                      <a:alpha val="80000"/>
                    </a:schemeClr>
                  </a:solidFill>
                  <a:latin typeface="微软雅黑" panose="020B0503020204020204" charset="-122"/>
                  <a:ea typeface="微软雅黑" panose="020B0503020204020204" pitchFamily="34" charset="-122"/>
                </a:rPr>
                <a:t> </a:t>
              </a:r>
              <a:r>
                <a:rPr lang="zh-CN" altLang="en-US" sz="1400" dirty="0">
                  <a:solidFill>
                    <a:schemeClr val="bg1">
                      <a:alpha val="80000"/>
                    </a:schemeClr>
                  </a:solidFill>
                  <a:latin typeface="微软雅黑" panose="020B0503020204020204" charset="-122"/>
                  <a:ea typeface="微软雅黑" panose="020B0503020204020204" pitchFamily="34" charset="-122"/>
                </a:rPr>
                <a:t>的主要开发者公司，提供企业级开源社区分析服务。</a:t>
              </a:r>
            </a:p>
          </p:txBody>
        </p:sp>
      </p:grpSp>
      <p:grpSp>
        <p:nvGrpSpPr>
          <p:cNvPr id="6" name="组合 5"/>
          <p:cNvGrpSpPr/>
          <p:nvPr/>
        </p:nvGrpSpPr>
        <p:grpSpPr>
          <a:xfrm>
            <a:off x="1619587" y="4581934"/>
            <a:ext cx="2603929" cy="1280093"/>
            <a:chOff x="1590377" y="4934994"/>
            <a:chExt cx="2603929" cy="1280093"/>
          </a:xfrm>
        </p:grpSpPr>
        <p:sp>
          <p:nvSpPr>
            <p:cNvPr id="176" name="矩形 175"/>
            <p:cNvSpPr/>
            <p:nvPr/>
          </p:nvSpPr>
          <p:spPr>
            <a:xfrm>
              <a:off x="1590377" y="4934994"/>
              <a:ext cx="2603929" cy="450829"/>
            </a:xfrm>
            <a:prstGeom prst="rect">
              <a:avLst/>
            </a:prstGeom>
            <a:noFill/>
          </p:spPr>
          <p:txBody>
            <a:bodyPr wrap="square">
              <a:spAutoFit/>
            </a:bodyPr>
            <a:lstStyle/>
            <a:p>
              <a:pPr algn="r">
                <a:lnSpc>
                  <a:spcPct val="130000"/>
                </a:lnSpc>
              </a:pPr>
              <a:r>
                <a:rPr lang="en-US" altLang="zh-CN" sz="2000" b="1" dirty="0" err="1">
                  <a:solidFill>
                    <a:schemeClr val="bg1"/>
                  </a:solidFill>
                  <a:latin typeface="Arial"/>
                  <a:ea typeface="微软雅黑" panose="020B0503020204020204" charset="-122"/>
                </a:rPr>
                <a:t>SOTorrent</a:t>
              </a:r>
              <a:endParaRPr lang="zh-CN" altLang="en-US" sz="2000" b="1" dirty="0">
                <a:solidFill>
                  <a:schemeClr val="bg1"/>
                </a:solidFill>
                <a:latin typeface="Arial"/>
                <a:ea typeface="微软雅黑" panose="020B0503020204020204" charset="-122"/>
              </a:endParaRPr>
            </a:p>
          </p:txBody>
        </p:sp>
        <p:sp>
          <p:nvSpPr>
            <p:cNvPr id="177" name="矩形 176"/>
            <p:cNvSpPr/>
            <p:nvPr/>
          </p:nvSpPr>
          <p:spPr>
            <a:xfrm>
              <a:off x="1689346" y="5309839"/>
              <a:ext cx="2504960" cy="905248"/>
            </a:xfrm>
            <a:prstGeom prst="rect">
              <a:avLst/>
            </a:prstGeom>
          </p:spPr>
          <p:txBody>
            <a:bodyPr wrap="square">
              <a:spAutoFit/>
            </a:bodyPr>
            <a:lstStyle/>
            <a:p>
              <a:pPr algn="r">
                <a:lnSpc>
                  <a:spcPct val="130000"/>
                </a:lnSpc>
              </a:pPr>
              <a:r>
                <a:rPr lang="zh-CN" altLang="en-US" sz="1400" dirty="0">
                  <a:solidFill>
                    <a:schemeClr val="bg1">
                      <a:alpha val="80000"/>
                    </a:schemeClr>
                  </a:solidFill>
                  <a:latin typeface="微软雅黑" panose="020B0503020204020204" charset="-122"/>
                  <a:ea typeface="微软雅黑" panose="020B0503020204020204" pitchFamily="34" charset="-122"/>
                </a:rPr>
                <a:t>从 </a:t>
              </a:r>
              <a:r>
                <a:rPr lang="en-US" altLang="zh-CN" sz="1400" dirty="0">
                  <a:solidFill>
                    <a:schemeClr val="bg1">
                      <a:alpha val="80000"/>
                    </a:schemeClr>
                  </a:solidFill>
                  <a:latin typeface="微软雅黑" panose="020B0503020204020204" charset="-122"/>
                  <a:ea typeface="微软雅黑" panose="020B0503020204020204" pitchFamily="34" charset="-122"/>
                </a:rPr>
                <a:t>Stack Overflow </a:t>
              </a:r>
              <a:r>
                <a:rPr lang="zh-CN" altLang="en-US" sz="1400" dirty="0">
                  <a:solidFill>
                    <a:schemeClr val="bg1">
                      <a:alpha val="80000"/>
                    </a:schemeClr>
                  </a:solidFill>
                  <a:latin typeface="微软雅黑" panose="020B0503020204020204" charset="-122"/>
                  <a:ea typeface="微软雅黑" panose="020B0503020204020204" pitchFamily="34" charset="-122"/>
                </a:rPr>
                <a:t>挖掘社区问答质量，辅助评估技术生态健康</a:t>
              </a:r>
            </a:p>
          </p:txBody>
        </p:sp>
      </p:grpSp>
      <p:grpSp>
        <p:nvGrpSpPr>
          <p:cNvPr id="2" name="组合 1"/>
          <p:cNvGrpSpPr/>
          <p:nvPr/>
        </p:nvGrpSpPr>
        <p:grpSpPr>
          <a:xfrm>
            <a:off x="1619587" y="2257067"/>
            <a:ext cx="2603929" cy="1280094"/>
            <a:chOff x="1590377" y="2610127"/>
            <a:chExt cx="2603929" cy="1280094"/>
          </a:xfrm>
        </p:grpSpPr>
        <p:sp>
          <p:nvSpPr>
            <p:cNvPr id="178" name="矩形 177"/>
            <p:cNvSpPr/>
            <p:nvPr/>
          </p:nvSpPr>
          <p:spPr>
            <a:xfrm>
              <a:off x="1590377" y="2610127"/>
              <a:ext cx="2603929" cy="450829"/>
            </a:xfrm>
            <a:prstGeom prst="rect">
              <a:avLst/>
            </a:prstGeom>
            <a:noFill/>
          </p:spPr>
          <p:txBody>
            <a:bodyPr wrap="square">
              <a:spAutoFit/>
            </a:bodyPr>
            <a:lstStyle/>
            <a:p>
              <a:pPr algn="r">
                <a:lnSpc>
                  <a:spcPct val="130000"/>
                </a:lnSpc>
              </a:pPr>
              <a:r>
                <a:rPr lang="en-US" altLang="zh-CN" sz="2000" b="1" dirty="0">
                  <a:solidFill>
                    <a:schemeClr val="bg1"/>
                  </a:solidFill>
                  <a:latin typeface="Arial"/>
                  <a:ea typeface="微软雅黑" panose="020B0503020204020204" charset="-122"/>
                </a:rPr>
                <a:t> CHAOSS</a:t>
              </a:r>
              <a:endParaRPr lang="zh-CN" altLang="en-US" sz="2000" b="1" dirty="0">
                <a:solidFill>
                  <a:schemeClr val="bg1"/>
                </a:solidFill>
                <a:latin typeface="Arial"/>
                <a:ea typeface="微软雅黑" panose="020B0503020204020204" charset="-122"/>
              </a:endParaRPr>
            </a:p>
          </p:txBody>
        </p:sp>
        <p:sp>
          <p:nvSpPr>
            <p:cNvPr id="179" name="矩形 178"/>
            <p:cNvSpPr/>
            <p:nvPr/>
          </p:nvSpPr>
          <p:spPr>
            <a:xfrm>
              <a:off x="1689346" y="2984973"/>
              <a:ext cx="2504960" cy="905248"/>
            </a:xfrm>
            <a:prstGeom prst="rect">
              <a:avLst/>
            </a:prstGeom>
          </p:spPr>
          <p:txBody>
            <a:bodyPr wrap="square">
              <a:spAutoFit/>
            </a:bodyPr>
            <a:lstStyle/>
            <a:p>
              <a:pPr algn="r">
                <a:lnSpc>
                  <a:spcPct val="130000"/>
                </a:lnSpc>
              </a:pPr>
              <a:r>
                <a:rPr lang="en-US" altLang="zh-CN" sz="1400" dirty="0">
                  <a:solidFill>
                    <a:schemeClr val="bg1">
                      <a:alpha val="80000"/>
                    </a:schemeClr>
                  </a:solidFill>
                  <a:latin typeface="微软雅黑" panose="020B0503020204020204" charset="-122"/>
                  <a:ea typeface="微软雅黑" panose="020B0503020204020204" pitchFamily="34" charset="-122"/>
                </a:rPr>
                <a:t>Linux </a:t>
              </a:r>
              <a:r>
                <a:rPr lang="zh-CN" altLang="en-US" sz="1400" dirty="0">
                  <a:solidFill>
                    <a:schemeClr val="bg1">
                      <a:alpha val="80000"/>
                    </a:schemeClr>
                  </a:solidFill>
                  <a:latin typeface="微软雅黑" panose="020B0503020204020204" charset="-122"/>
                  <a:ea typeface="微软雅黑" panose="020B0503020204020204" pitchFamily="34" charset="-122"/>
                </a:rPr>
                <a:t>基金会旗下项目，是目前最权威、最系统的开源社区健康度分析框架与工具集。</a:t>
              </a:r>
            </a:p>
          </p:txBody>
        </p:sp>
      </p:grpSp>
      <p:sp>
        <p:nvSpPr>
          <p:cNvPr id="180" name="椭圆 179"/>
          <p:cNvSpPr/>
          <p:nvPr/>
        </p:nvSpPr>
        <p:spPr>
          <a:xfrm>
            <a:off x="5926233" y="2530747"/>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81" name="椭圆 180"/>
          <p:cNvSpPr/>
          <p:nvPr/>
        </p:nvSpPr>
        <p:spPr>
          <a:xfrm>
            <a:off x="5267928" y="4407131"/>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82" name="椭圆 181"/>
          <p:cNvSpPr/>
          <p:nvPr/>
        </p:nvSpPr>
        <p:spPr>
          <a:xfrm>
            <a:off x="4973175" y="3152056"/>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83" name="椭圆 182"/>
          <p:cNvSpPr/>
          <p:nvPr/>
        </p:nvSpPr>
        <p:spPr>
          <a:xfrm>
            <a:off x="6571684" y="4399248"/>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84" name="椭圆 183"/>
          <p:cNvSpPr/>
          <p:nvPr/>
        </p:nvSpPr>
        <p:spPr>
          <a:xfrm>
            <a:off x="6912841" y="3259378"/>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cxnSp>
        <p:nvCxnSpPr>
          <p:cNvPr id="186" name="直接连接符 185"/>
          <p:cNvCxnSpPr>
            <a:stCxn id="180" idx="4"/>
            <a:endCxn id="181" idx="7"/>
          </p:cNvCxnSpPr>
          <p:nvPr/>
        </p:nvCxnSpPr>
        <p:spPr>
          <a:xfrm flipH="1">
            <a:off x="5575373" y="2890747"/>
            <a:ext cx="531495" cy="156908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a:stCxn id="180" idx="4"/>
            <a:endCxn id="183" idx="1"/>
          </p:cNvCxnSpPr>
          <p:nvPr/>
        </p:nvCxnSpPr>
        <p:spPr>
          <a:xfrm>
            <a:off x="6106868" y="2890747"/>
            <a:ext cx="517525" cy="156146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stCxn id="182" idx="5"/>
            <a:endCxn id="183" idx="1"/>
          </p:cNvCxnSpPr>
          <p:nvPr/>
        </p:nvCxnSpPr>
        <p:spPr>
          <a:xfrm>
            <a:off x="5280454" y="3459335"/>
            <a:ext cx="1343660" cy="99250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182" idx="5"/>
            <a:endCxn id="184" idx="2"/>
          </p:cNvCxnSpPr>
          <p:nvPr/>
        </p:nvCxnSpPr>
        <p:spPr>
          <a:xfrm flipV="1">
            <a:off x="5280454" y="3439650"/>
            <a:ext cx="1631950" cy="1968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a:stCxn id="181" idx="7"/>
            <a:endCxn id="184" idx="2"/>
          </p:cNvCxnSpPr>
          <p:nvPr/>
        </p:nvCxnSpPr>
        <p:spPr>
          <a:xfrm flipV="1">
            <a:off x="5575207" y="3440042"/>
            <a:ext cx="1337310" cy="101981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9D274892-C895-480C-8BA4-CA42B5F9CD54}"/>
              </a:ext>
            </a:extLst>
          </p:cNvPr>
          <p:cNvPicPr>
            <a:picLocks noChangeAspect="1"/>
          </p:cNvPicPr>
          <p:nvPr/>
        </p:nvPicPr>
        <p:blipFill>
          <a:blip r:embed="rId2"/>
          <a:stretch>
            <a:fillRect/>
          </a:stretch>
        </p:blipFill>
        <p:spPr>
          <a:xfrm>
            <a:off x="562203" y="1644286"/>
            <a:ext cx="2781488" cy="676097"/>
          </a:xfrm>
          <a:prstGeom prst="rect">
            <a:avLst/>
          </a:prstGeom>
        </p:spPr>
      </p:pic>
      <p:pic>
        <p:nvPicPr>
          <p:cNvPr id="8" name="图片 7">
            <a:extLst>
              <a:ext uri="{FF2B5EF4-FFF2-40B4-BE49-F238E27FC236}">
                <a16:creationId xmlns:a16="http://schemas.microsoft.com/office/drawing/2014/main" id="{B7F28E42-4B53-44D1-A3A9-AFD8F1FC92DD}"/>
              </a:ext>
            </a:extLst>
          </p:cNvPr>
          <p:cNvPicPr>
            <a:picLocks noChangeAspect="1"/>
          </p:cNvPicPr>
          <p:nvPr/>
        </p:nvPicPr>
        <p:blipFill>
          <a:blip r:embed="rId3"/>
          <a:stretch>
            <a:fillRect/>
          </a:stretch>
        </p:blipFill>
        <p:spPr>
          <a:xfrm>
            <a:off x="9768697" y="821327"/>
            <a:ext cx="1926691" cy="822959"/>
          </a:xfrm>
          <a:prstGeom prst="rect">
            <a:avLst/>
          </a:prstGeom>
        </p:spPr>
      </p:pic>
      <p:pic>
        <p:nvPicPr>
          <p:cNvPr id="10" name="图片 9">
            <a:extLst>
              <a:ext uri="{FF2B5EF4-FFF2-40B4-BE49-F238E27FC236}">
                <a16:creationId xmlns:a16="http://schemas.microsoft.com/office/drawing/2014/main" id="{53089411-95BA-4FEA-9B17-447C1E5FE03F}"/>
              </a:ext>
            </a:extLst>
          </p:cNvPr>
          <p:cNvPicPr>
            <a:picLocks noChangeAspect="1"/>
          </p:cNvPicPr>
          <p:nvPr/>
        </p:nvPicPr>
        <p:blipFill>
          <a:blip r:embed="rId4"/>
          <a:stretch>
            <a:fillRect/>
          </a:stretch>
        </p:blipFill>
        <p:spPr>
          <a:xfrm>
            <a:off x="495099" y="4084209"/>
            <a:ext cx="2133710" cy="43817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cBhvr additive="base">
                                        <p:cTn id="7" dur="500" fill="hold"/>
                                        <p:tgtEl>
                                          <p:spTgt spid="145"/>
                                        </p:tgtEl>
                                        <p:attrNameLst>
                                          <p:attrName>ppt_x</p:attrName>
                                        </p:attrNameLst>
                                      </p:cBhvr>
                                      <p:tavLst>
                                        <p:tav tm="0">
                                          <p:val>
                                            <p:strVal val="1+#ppt_w/2"/>
                                          </p:val>
                                        </p:tav>
                                        <p:tav tm="100000">
                                          <p:val>
                                            <p:strVal val="#ppt_x"/>
                                          </p:val>
                                        </p:tav>
                                      </p:tavLst>
                                    </p:anim>
                                    <p:anim calcmode="lin" valueType="num">
                                      <p:cBhvr additive="base">
                                        <p:cTn id="8" dur="500" fill="hold"/>
                                        <p:tgtEl>
                                          <p:spTgt spid="14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53"/>
                                        </p:tgtEl>
                                        <p:attrNameLst>
                                          <p:attrName>style.visibility</p:attrName>
                                        </p:attrNameLst>
                                      </p:cBhvr>
                                      <p:to>
                                        <p:strVal val="visible"/>
                                      </p:to>
                                    </p:set>
                                    <p:animEffect transition="in" filter="wipe(left)">
                                      <p:cBhvr>
                                        <p:cTn id="12" dur="100"/>
                                        <p:tgtEl>
                                          <p:spTgt spid="153"/>
                                        </p:tgtEl>
                                      </p:cBhvr>
                                    </p:animEffect>
                                  </p:childTnLst>
                                </p:cTn>
                              </p:par>
                            </p:childTnLst>
                          </p:cTn>
                        </p:par>
                        <p:par>
                          <p:cTn id="13" fill="hold" nodeType="afterGroup">
                            <p:stCondLst>
                              <p:cond delay="600"/>
                            </p:stCondLst>
                            <p:childTnLst>
                              <p:par>
                                <p:cTn id="14" presetID="22" presetClass="entr" presetSubtype="8" fill="hold" grpId="0"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wipe(left)">
                                      <p:cBhvr>
                                        <p:cTn id="16" dur="100"/>
                                        <p:tgtEl>
                                          <p:spTgt spid="155"/>
                                        </p:tgtEl>
                                      </p:cBhvr>
                                    </p:animEffect>
                                  </p:childTnLst>
                                </p:cTn>
                              </p:par>
                            </p:childTnLst>
                          </p:cTn>
                        </p:par>
                        <p:par>
                          <p:cTn id="17" fill="hold" nodeType="afterGroup">
                            <p:stCondLst>
                              <p:cond delay="700"/>
                            </p:stCondLst>
                            <p:childTnLst>
                              <p:par>
                                <p:cTn id="18" presetID="22" presetClass="entr" presetSubtype="1" fill="hold" grpId="0" nodeType="afterEffect">
                                  <p:stCondLst>
                                    <p:cond delay="0"/>
                                  </p:stCondLst>
                                  <p:childTnLst>
                                    <p:set>
                                      <p:cBhvr>
                                        <p:cTn id="19" dur="1" fill="hold">
                                          <p:stCondLst>
                                            <p:cond delay="0"/>
                                          </p:stCondLst>
                                        </p:cTn>
                                        <p:tgtEl>
                                          <p:spTgt spid="157"/>
                                        </p:tgtEl>
                                        <p:attrNameLst>
                                          <p:attrName>style.visibility</p:attrName>
                                        </p:attrNameLst>
                                      </p:cBhvr>
                                      <p:to>
                                        <p:strVal val="visible"/>
                                      </p:to>
                                    </p:set>
                                    <p:animEffect transition="in" filter="wipe(up)">
                                      <p:cBhvr>
                                        <p:cTn id="20" dur="100"/>
                                        <p:tgtEl>
                                          <p:spTgt spid="157"/>
                                        </p:tgtEl>
                                      </p:cBhvr>
                                    </p:animEffect>
                                  </p:childTnLst>
                                </p:cTn>
                              </p:par>
                            </p:childTnLst>
                          </p:cTn>
                        </p:par>
                        <p:par>
                          <p:cTn id="21" fill="hold" nodeType="afterGroup">
                            <p:stCondLst>
                              <p:cond delay="800"/>
                            </p:stCondLst>
                            <p:childTnLst>
                              <p:par>
                                <p:cTn id="22" presetID="22" presetClass="entr" presetSubtype="2" fill="hold" grpId="0" nodeType="afterEffect">
                                  <p:stCondLst>
                                    <p:cond delay="0"/>
                                  </p:stCondLst>
                                  <p:childTnLst>
                                    <p:set>
                                      <p:cBhvr>
                                        <p:cTn id="23" dur="1" fill="hold">
                                          <p:stCondLst>
                                            <p:cond delay="0"/>
                                          </p:stCondLst>
                                        </p:cTn>
                                        <p:tgtEl>
                                          <p:spTgt spid="159"/>
                                        </p:tgtEl>
                                        <p:attrNameLst>
                                          <p:attrName>style.visibility</p:attrName>
                                        </p:attrNameLst>
                                      </p:cBhvr>
                                      <p:to>
                                        <p:strVal val="visible"/>
                                      </p:to>
                                    </p:set>
                                    <p:animEffect transition="in" filter="wipe(right)">
                                      <p:cBhvr>
                                        <p:cTn id="24" dur="100"/>
                                        <p:tgtEl>
                                          <p:spTgt spid="159"/>
                                        </p:tgtEl>
                                      </p:cBhvr>
                                    </p:animEffect>
                                  </p:childTnLst>
                                </p:cTn>
                              </p:par>
                            </p:childTnLst>
                          </p:cTn>
                        </p:par>
                        <p:par>
                          <p:cTn id="25" fill="hold" nodeType="afterGroup">
                            <p:stCondLst>
                              <p:cond delay="900"/>
                            </p:stCondLst>
                            <p:childTnLst>
                              <p:par>
                                <p:cTn id="26" presetID="22" presetClass="entr" presetSubtype="4" fill="hold" grpId="0" nodeType="afterEffect">
                                  <p:stCondLst>
                                    <p:cond delay="0"/>
                                  </p:stCondLst>
                                  <p:childTnLst>
                                    <p:set>
                                      <p:cBhvr>
                                        <p:cTn id="27" dur="1" fill="hold">
                                          <p:stCondLst>
                                            <p:cond delay="0"/>
                                          </p:stCondLst>
                                        </p:cTn>
                                        <p:tgtEl>
                                          <p:spTgt spid="161"/>
                                        </p:tgtEl>
                                        <p:attrNameLst>
                                          <p:attrName>style.visibility</p:attrName>
                                        </p:attrNameLst>
                                      </p:cBhvr>
                                      <p:to>
                                        <p:strVal val="visible"/>
                                      </p:to>
                                    </p:set>
                                    <p:animEffect transition="in" filter="wipe(down)">
                                      <p:cBhvr>
                                        <p:cTn id="28" dur="100"/>
                                        <p:tgtEl>
                                          <p:spTgt spid="16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1"/>
                                        </p:tgtEl>
                                        <p:attrNameLst>
                                          <p:attrName>style.visibility</p:attrName>
                                        </p:attrNameLst>
                                      </p:cBhvr>
                                      <p:to>
                                        <p:strVal val="visible"/>
                                      </p:to>
                                    </p:set>
                                    <p:animEffect transition="in" filter="fade">
                                      <p:cBhvr>
                                        <p:cTn id="31" dur="250"/>
                                        <p:tgtEl>
                                          <p:spTgt spid="18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2"/>
                                        </p:tgtEl>
                                        <p:attrNameLst>
                                          <p:attrName>style.visibility</p:attrName>
                                        </p:attrNameLst>
                                      </p:cBhvr>
                                      <p:to>
                                        <p:strVal val="visible"/>
                                      </p:to>
                                    </p:set>
                                    <p:animEffect transition="in" filter="fade">
                                      <p:cBhvr>
                                        <p:cTn id="34" dur="250"/>
                                        <p:tgtEl>
                                          <p:spTgt spid="18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0"/>
                                        </p:tgtEl>
                                        <p:attrNameLst>
                                          <p:attrName>style.visibility</p:attrName>
                                        </p:attrNameLst>
                                      </p:cBhvr>
                                      <p:to>
                                        <p:strVal val="visible"/>
                                      </p:to>
                                    </p:set>
                                    <p:animEffect transition="in" filter="fade">
                                      <p:cBhvr>
                                        <p:cTn id="37" dur="250"/>
                                        <p:tgtEl>
                                          <p:spTgt spid="18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4"/>
                                        </p:tgtEl>
                                        <p:attrNameLst>
                                          <p:attrName>style.visibility</p:attrName>
                                        </p:attrNameLst>
                                      </p:cBhvr>
                                      <p:to>
                                        <p:strVal val="visible"/>
                                      </p:to>
                                    </p:set>
                                    <p:animEffect transition="in" filter="fade">
                                      <p:cBhvr>
                                        <p:cTn id="40" dur="250"/>
                                        <p:tgtEl>
                                          <p:spTgt spid="18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3"/>
                                        </p:tgtEl>
                                        <p:attrNameLst>
                                          <p:attrName>style.visibility</p:attrName>
                                        </p:attrNameLst>
                                      </p:cBhvr>
                                      <p:to>
                                        <p:strVal val="visible"/>
                                      </p:to>
                                    </p:set>
                                    <p:animEffect transition="in" filter="fade">
                                      <p:cBhvr>
                                        <p:cTn id="43" dur="250"/>
                                        <p:tgtEl>
                                          <p:spTgt spid="183"/>
                                        </p:tgtEl>
                                      </p:cBhvr>
                                    </p:animEffect>
                                  </p:childTnLst>
                                </p:cTn>
                              </p:par>
                              <p:par>
                                <p:cTn id="44" presetID="16" presetClass="entr" presetSubtype="21" fill="hold" nodeType="withEffect">
                                  <p:stCondLst>
                                    <p:cond delay="250"/>
                                  </p:stCondLst>
                                  <p:childTnLst>
                                    <p:set>
                                      <p:cBhvr>
                                        <p:cTn id="45" dur="1" fill="hold">
                                          <p:stCondLst>
                                            <p:cond delay="0"/>
                                          </p:stCondLst>
                                        </p:cTn>
                                        <p:tgtEl>
                                          <p:spTgt spid="186"/>
                                        </p:tgtEl>
                                        <p:attrNameLst>
                                          <p:attrName>style.visibility</p:attrName>
                                        </p:attrNameLst>
                                      </p:cBhvr>
                                      <p:to>
                                        <p:strVal val="visible"/>
                                      </p:to>
                                    </p:set>
                                    <p:animEffect transition="in" filter="barn(inVertical)">
                                      <p:cBhvr>
                                        <p:cTn id="46" dur="250"/>
                                        <p:tgtEl>
                                          <p:spTgt spid="186"/>
                                        </p:tgtEl>
                                      </p:cBhvr>
                                    </p:animEffect>
                                  </p:childTnLst>
                                </p:cTn>
                              </p:par>
                              <p:par>
                                <p:cTn id="47" presetID="16" presetClass="entr" presetSubtype="21" fill="hold" nodeType="withEffect">
                                  <p:stCondLst>
                                    <p:cond delay="250"/>
                                  </p:stCondLst>
                                  <p:childTnLst>
                                    <p:set>
                                      <p:cBhvr>
                                        <p:cTn id="48" dur="1" fill="hold">
                                          <p:stCondLst>
                                            <p:cond delay="0"/>
                                          </p:stCondLst>
                                        </p:cTn>
                                        <p:tgtEl>
                                          <p:spTgt spid="198"/>
                                        </p:tgtEl>
                                        <p:attrNameLst>
                                          <p:attrName>style.visibility</p:attrName>
                                        </p:attrNameLst>
                                      </p:cBhvr>
                                      <p:to>
                                        <p:strVal val="visible"/>
                                      </p:to>
                                    </p:set>
                                    <p:animEffect transition="in" filter="barn(inVertical)">
                                      <p:cBhvr>
                                        <p:cTn id="49" dur="250"/>
                                        <p:tgtEl>
                                          <p:spTgt spid="198"/>
                                        </p:tgtEl>
                                      </p:cBhvr>
                                    </p:animEffect>
                                  </p:childTnLst>
                                </p:cTn>
                              </p:par>
                              <p:par>
                                <p:cTn id="50" presetID="16" presetClass="entr" presetSubtype="21" fill="hold" nodeType="withEffect">
                                  <p:stCondLst>
                                    <p:cond delay="250"/>
                                  </p:stCondLst>
                                  <p:childTnLst>
                                    <p:set>
                                      <p:cBhvr>
                                        <p:cTn id="51" dur="1" fill="hold">
                                          <p:stCondLst>
                                            <p:cond delay="0"/>
                                          </p:stCondLst>
                                        </p:cTn>
                                        <p:tgtEl>
                                          <p:spTgt spid="195"/>
                                        </p:tgtEl>
                                        <p:attrNameLst>
                                          <p:attrName>style.visibility</p:attrName>
                                        </p:attrNameLst>
                                      </p:cBhvr>
                                      <p:to>
                                        <p:strVal val="visible"/>
                                      </p:to>
                                    </p:set>
                                    <p:animEffect transition="in" filter="barn(inVertical)">
                                      <p:cBhvr>
                                        <p:cTn id="52" dur="250"/>
                                        <p:tgtEl>
                                          <p:spTgt spid="195"/>
                                        </p:tgtEl>
                                      </p:cBhvr>
                                    </p:animEffect>
                                  </p:childTnLst>
                                </p:cTn>
                              </p:par>
                              <p:par>
                                <p:cTn id="53" presetID="16" presetClass="entr" presetSubtype="21" fill="hold" nodeType="withEffect">
                                  <p:stCondLst>
                                    <p:cond delay="250"/>
                                  </p:stCondLst>
                                  <p:childTnLst>
                                    <p:set>
                                      <p:cBhvr>
                                        <p:cTn id="54" dur="1" fill="hold">
                                          <p:stCondLst>
                                            <p:cond delay="0"/>
                                          </p:stCondLst>
                                        </p:cTn>
                                        <p:tgtEl>
                                          <p:spTgt spid="192"/>
                                        </p:tgtEl>
                                        <p:attrNameLst>
                                          <p:attrName>style.visibility</p:attrName>
                                        </p:attrNameLst>
                                      </p:cBhvr>
                                      <p:to>
                                        <p:strVal val="visible"/>
                                      </p:to>
                                    </p:set>
                                    <p:animEffect transition="in" filter="barn(inVertical)">
                                      <p:cBhvr>
                                        <p:cTn id="55" dur="250"/>
                                        <p:tgtEl>
                                          <p:spTgt spid="192"/>
                                        </p:tgtEl>
                                      </p:cBhvr>
                                    </p:animEffect>
                                  </p:childTnLst>
                                </p:cTn>
                              </p:par>
                              <p:par>
                                <p:cTn id="56" presetID="16" presetClass="entr" presetSubtype="21" fill="hold" nodeType="withEffect">
                                  <p:stCondLst>
                                    <p:cond delay="250"/>
                                  </p:stCondLst>
                                  <p:childTnLst>
                                    <p:set>
                                      <p:cBhvr>
                                        <p:cTn id="57" dur="1" fill="hold">
                                          <p:stCondLst>
                                            <p:cond delay="0"/>
                                          </p:stCondLst>
                                        </p:cTn>
                                        <p:tgtEl>
                                          <p:spTgt spid="189"/>
                                        </p:tgtEl>
                                        <p:attrNameLst>
                                          <p:attrName>style.visibility</p:attrName>
                                        </p:attrNameLst>
                                      </p:cBhvr>
                                      <p:to>
                                        <p:strVal val="visible"/>
                                      </p:to>
                                    </p:set>
                                    <p:animEffect transition="in" filter="barn(inVertical)">
                                      <p:cBhvr>
                                        <p:cTn id="58" dur="250"/>
                                        <p:tgtEl>
                                          <p:spTgt spid="189"/>
                                        </p:tgtEl>
                                      </p:cBhvr>
                                    </p:animEffect>
                                  </p:childTnLst>
                                </p:cTn>
                              </p:par>
                              <p:par>
                                <p:cTn id="59" presetID="53" presetClass="entr" presetSubtype="0" fill="hold" grpId="0" nodeType="withEffect">
                                  <p:stCondLst>
                                    <p:cond delay="250"/>
                                  </p:stCondLst>
                                  <p:childTnLst>
                                    <p:set>
                                      <p:cBhvr>
                                        <p:cTn id="60" dur="1" fill="hold">
                                          <p:stCondLst>
                                            <p:cond delay="0"/>
                                          </p:stCondLst>
                                        </p:cTn>
                                        <p:tgtEl>
                                          <p:spTgt spid="165"/>
                                        </p:tgtEl>
                                        <p:attrNameLst>
                                          <p:attrName>style.visibility</p:attrName>
                                        </p:attrNameLst>
                                      </p:cBhvr>
                                      <p:to>
                                        <p:strVal val="visible"/>
                                      </p:to>
                                    </p:set>
                                    <p:anim calcmode="lin" valueType="num">
                                      <p:cBhvr>
                                        <p:cTn id="61" dur="500" fill="hold"/>
                                        <p:tgtEl>
                                          <p:spTgt spid="165"/>
                                        </p:tgtEl>
                                        <p:attrNameLst>
                                          <p:attrName>ppt_w</p:attrName>
                                        </p:attrNameLst>
                                      </p:cBhvr>
                                      <p:tavLst>
                                        <p:tav tm="0">
                                          <p:val>
                                            <p:fltVal val="0"/>
                                          </p:val>
                                        </p:tav>
                                        <p:tav tm="100000">
                                          <p:val>
                                            <p:strVal val="#ppt_w"/>
                                          </p:val>
                                        </p:tav>
                                      </p:tavLst>
                                    </p:anim>
                                    <p:anim calcmode="lin" valueType="num">
                                      <p:cBhvr>
                                        <p:cTn id="62" dur="500" fill="hold"/>
                                        <p:tgtEl>
                                          <p:spTgt spid="165"/>
                                        </p:tgtEl>
                                        <p:attrNameLst>
                                          <p:attrName>ppt_h</p:attrName>
                                        </p:attrNameLst>
                                      </p:cBhvr>
                                      <p:tavLst>
                                        <p:tav tm="0">
                                          <p:val>
                                            <p:fltVal val="0"/>
                                          </p:val>
                                        </p:tav>
                                        <p:tav tm="100000">
                                          <p:val>
                                            <p:strVal val="#ppt_h"/>
                                          </p:val>
                                        </p:tav>
                                      </p:tavLst>
                                    </p:anim>
                                    <p:animEffect transition="in" filter="fade">
                                      <p:cBhvr>
                                        <p:cTn id="63" dur="500"/>
                                        <p:tgtEl>
                                          <p:spTgt spid="165"/>
                                        </p:tgtEl>
                                      </p:cBhvr>
                                    </p:animEffect>
                                  </p:childTnLst>
                                </p:cTn>
                              </p:par>
                              <p:par>
                                <p:cTn id="64" presetID="42" presetClass="entr" presetSubtype="0" fill="hold" nodeType="withEffect">
                                  <p:stCondLst>
                                    <p:cond delay="250"/>
                                  </p:stCondLst>
                                  <p:childTnLst>
                                    <p:set>
                                      <p:cBhvr>
                                        <p:cTn id="65" dur="1" fill="hold">
                                          <p:stCondLst>
                                            <p:cond delay="0"/>
                                          </p:stCondLst>
                                        </p:cTn>
                                        <p:tgtEl>
                                          <p:spTgt spid="2"/>
                                        </p:tgtEl>
                                        <p:attrNameLst>
                                          <p:attrName>style.visibility</p:attrName>
                                        </p:attrNameLst>
                                      </p:cBhvr>
                                      <p:to>
                                        <p:strVal val="visible"/>
                                      </p:to>
                                    </p:set>
                                    <p:animEffect transition="in" filter="fade">
                                      <p:cBhvr>
                                        <p:cTn id="66" dur="500"/>
                                        <p:tgtEl>
                                          <p:spTgt spid="2"/>
                                        </p:tgtEl>
                                      </p:cBhvr>
                                    </p:animEffect>
                                    <p:anim calcmode="lin" valueType="num">
                                      <p:cBhvr>
                                        <p:cTn id="67" dur="500" fill="hold"/>
                                        <p:tgtEl>
                                          <p:spTgt spid="2"/>
                                        </p:tgtEl>
                                        <p:attrNameLst>
                                          <p:attrName>ppt_x</p:attrName>
                                        </p:attrNameLst>
                                      </p:cBhvr>
                                      <p:tavLst>
                                        <p:tav tm="0">
                                          <p:val>
                                            <p:strVal val="#ppt_x"/>
                                          </p:val>
                                        </p:tav>
                                        <p:tav tm="100000">
                                          <p:val>
                                            <p:strVal val="#ppt_x"/>
                                          </p:val>
                                        </p:tav>
                                      </p:tavLst>
                                    </p:anim>
                                    <p:anim calcmode="lin" valueType="num">
                                      <p:cBhvr>
                                        <p:cTn id="68" dur="500" fill="hold"/>
                                        <p:tgtEl>
                                          <p:spTgt spid="2"/>
                                        </p:tgtEl>
                                        <p:attrNameLst>
                                          <p:attrName>ppt_y</p:attrName>
                                        </p:attrNameLst>
                                      </p:cBhvr>
                                      <p:tavLst>
                                        <p:tav tm="0">
                                          <p:val>
                                            <p:strVal val="#ppt_y+.1"/>
                                          </p:val>
                                        </p:tav>
                                        <p:tav tm="100000">
                                          <p:val>
                                            <p:strVal val="#ppt_y"/>
                                          </p:val>
                                        </p:tav>
                                      </p:tavLst>
                                    </p:anim>
                                  </p:childTnLst>
                                </p:cTn>
                              </p:par>
                              <p:par>
                                <p:cTn id="69" presetID="53" presetClass="entr" presetSubtype="0" fill="hold" grpId="0" nodeType="withEffect">
                                  <p:stCondLst>
                                    <p:cond delay="500"/>
                                  </p:stCondLst>
                                  <p:childTnLst>
                                    <p:set>
                                      <p:cBhvr>
                                        <p:cTn id="70" dur="1" fill="hold">
                                          <p:stCondLst>
                                            <p:cond delay="0"/>
                                          </p:stCondLst>
                                        </p:cTn>
                                        <p:tgtEl>
                                          <p:spTgt spid="166"/>
                                        </p:tgtEl>
                                        <p:attrNameLst>
                                          <p:attrName>style.visibility</p:attrName>
                                        </p:attrNameLst>
                                      </p:cBhvr>
                                      <p:to>
                                        <p:strVal val="visible"/>
                                      </p:to>
                                    </p:set>
                                    <p:anim calcmode="lin" valueType="num">
                                      <p:cBhvr>
                                        <p:cTn id="71" dur="500" fill="hold"/>
                                        <p:tgtEl>
                                          <p:spTgt spid="166"/>
                                        </p:tgtEl>
                                        <p:attrNameLst>
                                          <p:attrName>ppt_w</p:attrName>
                                        </p:attrNameLst>
                                      </p:cBhvr>
                                      <p:tavLst>
                                        <p:tav tm="0">
                                          <p:val>
                                            <p:fltVal val="0"/>
                                          </p:val>
                                        </p:tav>
                                        <p:tav tm="100000">
                                          <p:val>
                                            <p:strVal val="#ppt_w"/>
                                          </p:val>
                                        </p:tav>
                                      </p:tavLst>
                                    </p:anim>
                                    <p:anim calcmode="lin" valueType="num">
                                      <p:cBhvr>
                                        <p:cTn id="72" dur="500" fill="hold"/>
                                        <p:tgtEl>
                                          <p:spTgt spid="166"/>
                                        </p:tgtEl>
                                        <p:attrNameLst>
                                          <p:attrName>ppt_h</p:attrName>
                                        </p:attrNameLst>
                                      </p:cBhvr>
                                      <p:tavLst>
                                        <p:tav tm="0">
                                          <p:val>
                                            <p:fltVal val="0"/>
                                          </p:val>
                                        </p:tav>
                                        <p:tav tm="100000">
                                          <p:val>
                                            <p:strVal val="#ppt_h"/>
                                          </p:val>
                                        </p:tav>
                                      </p:tavLst>
                                    </p:anim>
                                    <p:animEffect transition="in" filter="fade">
                                      <p:cBhvr>
                                        <p:cTn id="73" dur="500"/>
                                        <p:tgtEl>
                                          <p:spTgt spid="166"/>
                                        </p:tgtEl>
                                      </p:cBhvr>
                                    </p:animEffect>
                                  </p:childTnLst>
                                </p:cTn>
                              </p:par>
                              <p:par>
                                <p:cTn id="74" presetID="42" presetClass="entr" presetSubtype="0" fill="hold" nodeType="withEffect">
                                  <p:stCondLst>
                                    <p:cond delay="50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anim calcmode="lin" valueType="num">
                                      <p:cBhvr>
                                        <p:cTn id="77" dur="500" fill="hold"/>
                                        <p:tgtEl>
                                          <p:spTgt spid="3"/>
                                        </p:tgtEl>
                                        <p:attrNameLst>
                                          <p:attrName>ppt_x</p:attrName>
                                        </p:attrNameLst>
                                      </p:cBhvr>
                                      <p:tavLst>
                                        <p:tav tm="0">
                                          <p:val>
                                            <p:strVal val="#ppt_x"/>
                                          </p:val>
                                        </p:tav>
                                        <p:tav tm="100000">
                                          <p:val>
                                            <p:strVal val="#ppt_x"/>
                                          </p:val>
                                        </p:tav>
                                      </p:tavLst>
                                    </p:anim>
                                    <p:anim calcmode="lin" valueType="num">
                                      <p:cBhvr>
                                        <p:cTn id="78" dur="500" fill="hold"/>
                                        <p:tgtEl>
                                          <p:spTgt spid="3"/>
                                        </p:tgtEl>
                                        <p:attrNameLst>
                                          <p:attrName>ppt_y</p:attrName>
                                        </p:attrNameLst>
                                      </p:cBhvr>
                                      <p:tavLst>
                                        <p:tav tm="0">
                                          <p:val>
                                            <p:strVal val="#ppt_y+.1"/>
                                          </p:val>
                                        </p:tav>
                                        <p:tav tm="100000">
                                          <p:val>
                                            <p:strVal val="#ppt_y"/>
                                          </p:val>
                                        </p:tav>
                                      </p:tavLst>
                                    </p:anim>
                                  </p:childTnLst>
                                </p:cTn>
                              </p:par>
                              <p:par>
                                <p:cTn id="79" presetID="53" presetClass="entr" presetSubtype="0" fill="hold" grpId="0" nodeType="withEffect">
                                  <p:stCondLst>
                                    <p:cond delay="750"/>
                                  </p:stCondLst>
                                  <p:childTnLst>
                                    <p:set>
                                      <p:cBhvr>
                                        <p:cTn id="80" dur="1" fill="hold">
                                          <p:stCondLst>
                                            <p:cond delay="0"/>
                                          </p:stCondLst>
                                        </p:cTn>
                                        <p:tgtEl>
                                          <p:spTgt spid="167"/>
                                        </p:tgtEl>
                                        <p:attrNameLst>
                                          <p:attrName>style.visibility</p:attrName>
                                        </p:attrNameLst>
                                      </p:cBhvr>
                                      <p:to>
                                        <p:strVal val="visible"/>
                                      </p:to>
                                    </p:set>
                                    <p:anim calcmode="lin" valueType="num">
                                      <p:cBhvr>
                                        <p:cTn id="81" dur="500" fill="hold"/>
                                        <p:tgtEl>
                                          <p:spTgt spid="167"/>
                                        </p:tgtEl>
                                        <p:attrNameLst>
                                          <p:attrName>ppt_w</p:attrName>
                                        </p:attrNameLst>
                                      </p:cBhvr>
                                      <p:tavLst>
                                        <p:tav tm="0">
                                          <p:val>
                                            <p:fltVal val="0"/>
                                          </p:val>
                                        </p:tav>
                                        <p:tav tm="100000">
                                          <p:val>
                                            <p:strVal val="#ppt_w"/>
                                          </p:val>
                                        </p:tav>
                                      </p:tavLst>
                                    </p:anim>
                                    <p:anim calcmode="lin" valueType="num">
                                      <p:cBhvr>
                                        <p:cTn id="82" dur="500" fill="hold"/>
                                        <p:tgtEl>
                                          <p:spTgt spid="167"/>
                                        </p:tgtEl>
                                        <p:attrNameLst>
                                          <p:attrName>ppt_h</p:attrName>
                                        </p:attrNameLst>
                                      </p:cBhvr>
                                      <p:tavLst>
                                        <p:tav tm="0">
                                          <p:val>
                                            <p:fltVal val="0"/>
                                          </p:val>
                                        </p:tav>
                                        <p:tav tm="100000">
                                          <p:val>
                                            <p:strVal val="#ppt_h"/>
                                          </p:val>
                                        </p:tav>
                                      </p:tavLst>
                                    </p:anim>
                                    <p:animEffect transition="in" filter="fade">
                                      <p:cBhvr>
                                        <p:cTn id="83" dur="500"/>
                                        <p:tgtEl>
                                          <p:spTgt spid="167"/>
                                        </p:tgtEl>
                                      </p:cBhvr>
                                    </p:animEffect>
                                  </p:childTnLst>
                                </p:cTn>
                              </p:par>
                              <p:par>
                                <p:cTn id="84" presetID="42" presetClass="entr" presetSubtype="0" fill="hold" nodeType="withEffect">
                                  <p:stCondLst>
                                    <p:cond delay="750"/>
                                  </p:stCondLst>
                                  <p:childTnLst>
                                    <p:set>
                                      <p:cBhvr>
                                        <p:cTn id="85" dur="1" fill="hold">
                                          <p:stCondLst>
                                            <p:cond delay="0"/>
                                          </p:stCondLst>
                                        </p:cTn>
                                        <p:tgtEl>
                                          <p:spTgt spid="4"/>
                                        </p:tgtEl>
                                        <p:attrNameLst>
                                          <p:attrName>style.visibility</p:attrName>
                                        </p:attrNameLst>
                                      </p:cBhvr>
                                      <p:to>
                                        <p:strVal val="visible"/>
                                      </p:to>
                                    </p:set>
                                    <p:animEffect transition="in" filter="fade">
                                      <p:cBhvr>
                                        <p:cTn id="86" dur="500"/>
                                        <p:tgtEl>
                                          <p:spTgt spid="4"/>
                                        </p:tgtEl>
                                      </p:cBhvr>
                                    </p:animEffect>
                                    <p:anim calcmode="lin" valueType="num">
                                      <p:cBhvr>
                                        <p:cTn id="87" dur="500" fill="hold"/>
                                        <p:tgtEl>
                                          <p:spTgt spid="4"/>
                                        </p:tgtEl>
                                        <p:attrNameLst>
                                          <p:attrName>ppt_x</p:attrName>
                                        </p:attrNameLst>
                                      </p:cBhvr>
                                      <p:tavLst>
                                        <p:tav tm="0">
                                          <p:val>
                                            <p:strVal val="#ppt_x"/>
                                          </p:val>
                                        </p:tav>
                                        <p:tav tm="100000">
                                          <p:val>
                                            <p:strVal val="#ppt_x"/>
                                          </p:val>
                                        </p:tav>
                                      </p:tavLst>
                                    </p:anim>
                                    <p:anim calcmode="lin" valueType="num">
                                      <p:cBhvr>
                                        <p:cTn id="88" dur="500" fill="hold"/>
                                        <p:tgtEl>
                                          <p:spTgt spid="4"/>
                                        </p:tgtEl>
                                        <p:attrNameLst>
                                          <p:attrName>ppt_y</p:attrName>
                                        </p:attrNameLst>
                                      </p:cBhvr>
                                      <p:tavLst>
                                        <p:tav tm="0">
                                          <p:val>
                                            <p:strVal val="#ppt_y+.1"/>
                                          </p:val>
                                        </p:tav>
                                        <p:tav tm="100000">
                                          <p:val>
                                            <p:strVal val="#ppt_y"/>
                                          </p:val>
                                        </p:tav>
                                      </p:tavLst>
                                    </p:anim>
                                  </p:childTnLst>
                                </p:cTn>
                              </p:par>
                              <p:par>
                                <p:cTn id="89" presetID="53" presetClass="entr" presetSubtype="0" fill="hold" grpId="0" nodeType="withEffect">
                                  <p:stCondLst>
                                    <p:cond delay="1000"/>
                                  </p:stCondLst>
                                  <p:childTnLst>
                                    <p:set>
                                      <p:cBhvr>
                                        <p:cTn id="90" dur="1" fill="hold">
                                          <p:stCondLst>
                                            <p:cond delay="0"/>
                                          </p:stCondLst>
                                        </p:cTn>
                                        <p:tgtEl>
                                          <p:spTgt spid="168"/>
                                        </p:tgtEl>
                                        <p:attrNameLst>
                                          <p:attrName>style.visibility</p:attrName>
                                        </p:attrNameLst>
                                      </p:cBhvr>
                                      <p:to>
                                        <p:strVal val="visible"/>
                                      </p:to>
                                    </p:set>
                                    <p:anim calcmode="lin" valueType="num">
                                      <p:cBhvr>
                                        <p:cTn id="91" dur="500" fill="hold"/>
                                        <p:tgtEl>
                                          <p:spTgt spid="168"/>
                                        </p:tgtEl>
                                        <p:attrNameLst>
                                          <p:attrName>ppt_w</p:attrName>
                                        </p:attrNameLst>
                                      </p:cBhvr>
                                      <p:tavLst>
                                        <p:tav tm="0">
                                          <p:val>
                                            <p:fltVal val="0"/>
                                          </p:val>
                                        </p:tav>
                                        <p:tav tm="100000">
                                          <p:val>
                                            <p:strVal val="#ppt_w"/>
                                          </p:val>
                                        </p:tav>
                                      </p:tavLst>
                                    </p:anim>
                                    <p:anim calcmode="lin" valueType="num">
                                      <p:cBhvr>
                                        <p:cTn id="92" dur="500" fill="hold"/>
                                        <p:tgtEl>
                                          <p:spTgt spid="168"/>
                                        </p:tgtEl>
                                        <p:attrNameLst>
                                          <p:attrName>ppt_h</p:attrName>
                                        </p:attrNameLst>
                                      </p:cBhvr>
                                      <p:tavLst>
                                        <p:tav tm="0">
                                          <p:val>
                                            <p:fltVal val="0"/>
                                          </p:val>
                                        </p:tav>
                                        <p:tav tm="100000">
                                          <p:val>
                                            <p:strVal val="#ppt_h"/>
                                          </p:val>
                                        </p:tav>
                                      </p:tavLst>
                                    </p:anim>
                                    <p:animEffect transition="in" filter="fade">
                                      <p:cBhvr>
                                        <p:cTn id="93" dur="500"/>
                                        <p:tgtEl>
                                          <p:spTgt spid="168"/>
                                        </p:tgtEl>
                                      </p:cBhvr>
                                    </p:animEffect>
                                  </p:childTnLst>
                                </p:cTn>
                              </p:par>
                              <p:par>
                                <p:cTn id="94" presetID="42" presetClass="entr" presetSubtype="0" fill="hold" nodeType="withEffect">
                                  <p:stCondLst>
                                    <p:cond delay="100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anim calcmode="lin" valueType="num">
                                      <p:cBhvr>
                                        <p:cTn id="97" dur="500" fill="hold"/>
                                        <p:tgtEl>
                                          <p:spTgt spid="5"/>
                                        </p:tgtEl>
                                        <p:attrNameLst>
                                          <p:attrName>ppt_x</p:attrName>
                                        </p:attrNameLst>
                                      </p:cBhvr>
                                      <p:tavLst>
                                        <p:tav tm="0">
                                          <p:val>
                                            <p:strVal val="#ppt_x"/>
                                          </p:val>
                                        </p:tav>
                                        <p:tav tm="100000">
                                          <p:val>
                                            <p:strVal val="#ppt_x"/>
                                          </p:val>
                                        </p:tav>
                                      </p:tavLst>
                                    </p:anim>
                                    <p:anim calcmode="lin" valueType="num">
                                      <p:cBhvr>
                                        <p:cTn id="98" dur="500" fill="hold"/>
                                        <p:tgtEl>
                                          <p:spTgt spid="5"/>
                                        </p:tgtEl>
                                        <p:attrNameLst>
                                          <p:attrName>ppt_y</p:attrName>
                                        </p:attrNameLst>
                                      </p:cBhvr>
                                      <p:tavLst>
                                        <p:tav tm="0">
                                          <p:val>
                                            <p:strVal val="#ppt_y+.1"/>
                                          </p:val>
                                        </p:tav>
                                        <p:tav tm="100000">
                                          <p:val>
                                            <p:strVal val="#ppt_y"/>
                                          </p:val>
                                        </p:tav>
                                      </p:tavLst>
                                    </p:anim>
                                  </p:childTnLst>
                                </p:cTn>
                              </p:par>
                              <p:par>
                                <p:cTn id="99" presetID="53" presetClass="entr" presetSubtype="0" fill="hold" grpId="0" nodeType="withEffect">
                                  <p:stCondLst>
                                    <p:cond delay="1250"/>
                                  </p:stCondLst>
                                  <p:childTnLst>
                                    <p:set>
                                      <p:cBhvr>
                                        <p:cTn id="100" dur="1" fill="hold">
                                          <p:stCondLst>
                                            <p:cond delay="0"/>
                                          </p:stCondLst>
                                        </p:cTn>
                                        <p:tgtEl>
                                          <p:spTgt spid="169"/>
                                        </p:tgtEl>
                                        <p:attrNameLst>
                                          <p:attrName>style.visibility</p:attrName>
                                        </p:attrNameLst>
                                      </p:cBhvr>
                                      <p:to>
                                        <p:strVal val="visible"/>
                                      </p:to>
                                    </p:set>
                                    <p:anim calcmode="lin" valueType="num">
                                      <p:cBhvr>
                                        <p:cTn id="101" dur="500" fill="hold"/>
                                        <p:tgtEl>
                                          <p:spTgt spid="169"/>
                                        </p:tgtEl>
                                        <p:attrNameLst>
                                          <p:attrName>ppt_w</p:attrName>
                                        </p:attrNameLst>
                                      </p:cBhvr>
                                      <p:tavLst>
                                        <p:tav tm="0">
                                          <p:val>
                                            <p:fltVal val="0"/>
                                          </p:val>
                                        </p:tav>
                                        <p:tav tm="100000">
                                          <p:val>
                                            <p:strVal val="#ppt_w"/>
                                          </p:val>
                                        </p:tav>
                                      </p:tavLst>
                                    </p:anim>
                                    <p:anim calcmode="lin" valueType="num">
                                      <p:cBhvr>
                                        <p:cTn id="102" dur="500" fill="hold"/>
                                        <p:tgtEl>
                                          <p:spTgt spid="169"/>
                                        </p:tgtEl>
                                        <p:attrNameLst>
                                          <p:attrName>ppt_h</p:attrName>
                                        </p:attrNameLst>
                                      </p:cBhvr>
                                      <p:tavLst>
                                        <p:tav tm="0">
                                          <p:val>
                                            <p:fltVal val="0"/>
                                          </p:val>
                                        </p:tav>
                                        <p:tav tm="100000">
                                          <p:val>
                                            <p:strVal val="#ppt_h"/>
                                          </p:val>
                                        </p:tav>
                                      </p:tavLst>
                                    </p:anim>
                                    <p:animEffect transition="in" filter="fade">
                                      <p:cBhvr>
                                        <p:cTn id="103" dur="500"/>
                                        <p:tgtEl>
                                          <p:spTgt spid="169"/>
                                        </p:tgtEl>
                                      </p:cBhvr>
                                    </p:animEffect>
                                  </p:childTnLst>
                                </p:cTn>
                              </p:par>
                              <p:par>
                                <p:cTn id="104" presetID="42" presetClass="entr" presetSubtype="0" fill="hold" nodeType="withEffect">
                                  <p:stCondLst>
                                    <p:cond delay="1250"/>
                                  </p:stCondLst>
                                  <p:childTnLst>
                                    <p:set>
                                      <p:cBhvr>
                                        <p:cTn id="105" dur="1" fill="hold">
                                          <p:stCondLst>
                                            <p:cond delay="0"/>
                                          </p:stCondLst>
                                        </p:cTn>
                                        <p:tgtEl>
                                          <p:spTgt spid="6"/>
                                        </p:tgtEl>
                                        <p:attrNameLst>
                                          <p:attrName>style.visibility</p:attrName>
                                        </p:attrNameLst>
                                      </p:cBhvr>
                                      <p:to>
                                        <p:strVal val="visible"/>
                                      </p:to>
                                    </p:set>
                                    <p:animEffect transition="in" filter="fade">
                                      <p:cBhvr>
                                        <p:cTn id="106" dur="500"/>
                                        <p:tgtEl>
                                          <p:spTgt spid="6"/>
                                        </p:tgtEl>
                                      </p:cBhvr>
                                    </p:animEffect>
                                    <p:anim calcmode="lin" valueType="num">
                                      <p:cBhvr>
                                        <p:cTn id="107" dur="500" fill="hold"/>
                                        <p:tgtEl>
                                          <p:spTgt spid="6"/>
                                        </p:tgtEl>
                                        <p:attrNameLst>
                                          <p:attrName>ppt_x</p:attrName>
                                        </p:attrNameLst>
                                      </p:cBhvr>
                                      <p:tavLst>
                                        <p:tav tm="0">
                                          <p:val>
                                            <p:strVal val="#ppt_x"/>
                                          </p:val>
                                        </p:tav>
                                        <p:tav tm="100000">
                                          <p:val>
                                            <p:strVal val="#ppt_x"/>
                                          </p:val>
                                        </p:tav>
                                      </p:tavLst>
                                    </p:anim>
                                    <p:anim calcmode="lin" valueType="num">
                                      <p:cBhvr>
                                        <p:cTn id="108"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59" grpId="0" animBg="1"/>
      <p:bldP spid="161" grpId="0" animBg="1"/>
      <p:bldP spid="153" grpId="0" animBg="1"/>
      <p:bldP spid="155" grpId="0" animBg="1"/>
      <p:bldP spid="157" grpId="0" animBg="1"/>
      <p:bldP spid="165" grpId="0"/>
      <p:bldP spid="166" grpId="0"/>
      <p:bldP spid="167" grpId="0"/>
      <p:bldP spid="168" grpId="0"/>
      <p:bldP spid="169" grpId="0"/>
      <p:bldP spid="180" grpId="0" animBg="1"/>
      <p:bldP spid="181" grpId="0" animBg="1"/>
      <p:bldP spid="182" grpId="0" animBg="1"/>
      <p:bldP spid="183" grpId="0" animBg="1"/>
      <p:bldP spid="1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菱形 6"/>
          <p:cNvSpPr/>
          <p:nvPr/>
        </p:nvSpPr>
        <p:spPr>
          <a:xfrm>
            <a:off x="3394720" y="1016846"/>
            <a:ext cx="5418667" cy="5418667"/>
          </a:xfrm>
          <a:prstGeom prst="diamond">
            <a:avLst/>
          </a:prstGeom>
          <a:solidFill>
            <a:schemeClr val="bg1">
              <a:alpha val="2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a:lstStyle/>
          <a:p>
            <a:endParaRPr/>
          </a:p>
        </p:txBody>
      </p:sp>
      <p:pic>
        <p:nvPicPr>
          <p:cNvPr id="4" name="图片 3">
            <a:extLst>
              <a:ext uri="{FF2B5EF4-FFF2-40B4-BE49-F238E27FC236}">
                <a16:creationId xmlns:a16="http://schemas.microsoft.com/office/drawing/2014/main" id="{FA3BEDDC-92C9-49B8-B04C-03F257870BB8}"/>
              </a:ext>
            </a:extLst>
          </p:cNvPr>
          <p:cNvPicPr>
            <a:picLocks noChangeAspect="1"/>
          </p:cNvPicPr>
          <p:nvPr/>
        </p:nvPicPr>
        <p:blipFill rotWithShape="1">
          <a:blip r:embed="rId2">
            <a:alphaModFix amt="69000"/>
          </a:blip>
          <a:srcRect l="21067" r="25766"/>
          <a:stretch/>
        </p:blipFill>
        <p:spPr>
          <a:xfrm>
            <a:off x="56355" y="0"/>
            <a:ext cx="6039645" cy="7040838"/>
          </a:xfrm>
          <a:prstGeom prst="rect">
            <a:avLst/>
          </a:prstGeom>
          <a:ln>
            <a:noFill/>
          </a:ln>
          <a:effectLst>
            <a:softEdge rad="685800"/>
          </a:effectLst>
        </p:spPr>
      </p:pic>
      <p:sp>
        <p:nvSpPr>
          <p:cNvPr id="8" name="文本框 7">
            <a:extLst>
              <a:ext uri="{FF2B5EF4-FFF2-40B4-BE49-F238E27FC236}">
                <a16:creationId xmlns:a16="http://schemas.microsoft.com/office/drawing/2014/main" id="{E1FE0264-1854-4DFC-9765-617F5C80F593}"/>
              </a:ext>
            </a:extLst>
          </p:cNvPr>
          <p:cNvSpPr txBox="1"/>
          <p:nvPr/>
        </p:nvSpPr>
        <p:spPr>
          <a:xfrm>
            <a:off x="7151077" y="1092078"/>
            <a:ext cx="4407878" cy="4673844"/>
          </a:xfrm>
          <a:prstGeom prst="rect">
            <a:avLst/>
          </a:prstGeom>
          <a:noFill/>
        </p:spPr>
        <p:txBody>
          <a:bodyPr wrap="square">
            <a:spAutoFit/>
          </a:bodyPr>
          <a:lstStyle/>
          <a:p>
            <a:pPr indent="457200">
              <a:lnSpc>
                <a:spcPts val="3000"/>
              </a:lnSpc>
            </a:pPr>
            <a:r>
              <a:rPr lang="zh-CN" altLang="en-US" sz="2000" dirty="0">
                <a:solidFill>
                  <a:schemeClr val="bg1"/>
                </a:solidFill>
                <a:latin typeface="微软雅黑" panose="020B0503020204020204" pitchFamily="34" charset="-122"/>
                <a:ea typeface="微软雅黑" panose="020B0503020204020204" pitchFamily="34" charset="-122"/>
              </a:rPr>
              <a:t>通过调研上述几款产品发现，它们能够很好的展现一个开源社区，并且在早期预警（包括单点依赖风险、贡献者流失、治理僵化等）具有很好的效果。</a:t>
            </a:r>
            <a:endParaRPr lang="en-US" altLang="zh-CN" sz="2000" dirty="0">
              <a:solidFill>
                <a:schemeClr val="bg1"/>
              </a:solidFill>
              <a:latin typeface="微软雅黑" panose="020B0503020204020204" pitchFamily="34" charset="-122"/>
              <a:ea typeface="微软雅黑" panose="020B0503020204020204" pitchFamily="34" charset="-122"/>
            </a:endParaRPr>
          </a:p>
          <a:p>
            <a:pPr indent="457200">
              <a:lnSpc>
                <a:spcPts val="3000"/>
              </a:lnSpc>
            </a:pPr>
            <a:r>
              <a:rPr lang="zh-CN" altLang="en-US" sz="2000" dirty="0">
                <a:solidFill>
                  <a:schemeClr val="bg1"/>
                </a:solidFill>
                <a:latin typeface="微软雅黑" panose="020B0503020204020204" pitchFamily="34" charset="-122"/>
                <a:ea typeface="微软雅黑" panose="020B0503020204020204" pitchFamily="34" charset="-122"/>
              </a:rPr>
              <a:t>但是多数项目都面临着“一刀切”的问题，比如指标过于硬性化，容易因为个别极端数据或者较多的沉默数据造成分析误差。同时数据分析的对象侧重在贡献者本身，缺少对项目下方评论的考察与分析，容易造成结果偏差。</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A4F99E11-872D-410F-BFBD-117BB0F7DA5B}"/>
              </a:ext>
            </a:extLst>
          </p:cNvPr>
          <p:cNvPicPr>
            <a:picLocks noChangeAspect="1"/>
          </p:cNvPicPr>
          <p:nvPr/>
        </p:nvPicPr>
        <p:blipFill>
          <a:blip r:embed="rId2"/>
          <a:stretch>
            <a:fillRect/>
          </a:stretch>
        </p:blipFill>
        <p:spPr>
          <a:xfrm>
            <a:off x="1635369" y="1944761"/>
            <a:ext cx="8376138" cy="4205635"/>
          </a:xfrm>
          <a:prstGeom prst="rect">
            <a:avLst/>
          </a:prstGeom>
        </p:spPr>
      </p:pic>
      <p:sp>
        <p:nvSpPr>
          <p:cNvPr id="2" name="文本框 1">
            <a:extLst>
              <a:ext uri="{FF2B5EF4-FFF2-40B4-BE49-F238E27FC236}">
                <a16:creationId xmlns:a16="http://schemas.microsoft.com/office/drawing/2014/main" id="{BB7264AB-2046-45D3-B35D-983068E498C5}"/>
              </a:ext>
            </a:extLst>
          </p:cNvPr>
          <p:cNvSpPr txBox="1"/>
          <p:nvPr/>
        </p:nvSpPr>
        <p:spPr>
          <a:xfrm>
            <a:off x="1336431" y="621322"/>
            <a:ext cx="9237785" cy="1323439"/>
          </a:xfrm>
          <a:prstGeom prst="rect">
            <a:avLst/>
          </a:prstGeom>
          <a:noFill/>
        </p:spPr>
        <p:txBody>
          <a:bodyPr wrap="square" rtlCol="0">
            <a:spAutoFit/>
          </a:bodyPr>
          <a:lstStyle/>
          <a:p>
            <a:pPr marL="0" indent="457200" algn="l" rtl="0" eaLnBrk="1" latinLnBrk="0" hangingPunct="1">
              <a:spcBef>
                <a:spcPts val="0"/>
              </a:spcBef>
              <a:spcAft>
                <a:spcPts val="0"/>
              </a:spcAft>
            </a:pPr>
            <a:r>
              <a:rPr lang="zh-CN" altLang="zh-CN" sz="2000" kern="1200" dirty="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以</a:t>
            </a:r>
            <a:r>
              <a:rPr lang="en-US" altLang="zh-CN" sz="2000" kern="1200" dirty="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CHAOSS</a:t>
            </a:r>
            <a:r>
              <a:rPr lang="zh-CN" altLang="zh-CN" sz="2000" kern="1200" dirty="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为例，其仪表盘能够较好地反映高贡献度的创作者、项目的活跃情况，但是也存在</a:t>
            </a:r>
            <a:r>
              <a:rPr lang="zh-CN" altLang="en-US" sz="2000" kern="1200" dirty="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低贡献高潜力创作者挖掘程度不够、相近项目对比不明确等</a:t>
            </a:r>
            <a:r>
              <a:rPr lang="zh-CN" altLang="zh-CN" sz="2000" kern="1200" dirty="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问题</a:t>
            </a:r>
            <a:r>
              <a:rPr lang="zh-CN" altLang="en-US" sz="200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，与当下流行的</a:t>
            </a:r>
            <a:r>
              <a:rPr lang="en-US" altLang="zh-CN" sz="200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AI</a:t>
            </a:r>
            <a:r>
              <a:rPr lang="zh-CN" altLang="en-US" sz="200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工具的结合也不够紧密。因此我们尝试创建</a:t>
            </a:r>
            <a:r>
              <a:rPr lang="en-US" altLang="zh-CN" sz="2000" dirty="0" err="1">
                <a:solidFill>
                  <a:srgbClr val="FFFFFF"/>
                </a:solidFill>
                <a:latin typeface="微软雅黑" panose="020B0503020204020204" pitchFamily="34" charset="-122"/>
                <a:ea typeface="微软雅黑" panose="020B0503020204020204" pitchFamily="34" charset="-122"/>
                <a:cs typeface="Arial" panose="020B0604020202020204" pitchFamily="34" charset="0"/>
              </a:rPr>
              <a:t>OpenPulse</a:t>
            </a:r>
            <a:r>
              <a:rPr lang="zh-CN" altLang="en-US" sz="200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项目来实际地解决这些困难。</a:t>
            </a:r>
            <a:endParaRPr lang="zh-CN" altLang="zh-CN" sz="2000" dirty="0">
              <a:effectLst/>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DFF7A628-932E-41FD-B677-8CFF17364D09}"/>
              </a:ext>
            </a:extLst>
          </p:cNvPr>
          <p:cNvSpPr txBox="1"/>
          <p:nvPr/>
        </p:nvSpPr>
        <p:spPr>
          <a:xfrm>
            <a:off x="4835769" y="6150396"/>
            <a:ext cx="3727939"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CHAOSS</a:t>
            </a:r>
            <a:r>
              <a:rPr lang="zh-CN" altLang="en-US" sz="1600" dirty="0">
                <a:solidFill>
                  <a:schemeClr val="bg1"/>
                </a:solidFill>
                <a:latin typeface="微软雅黑" panose="020B0503020204020204" pitchFamily="34" charset="-122"/>
                <a:ea typeface="微软雅黑" panose="020B0503020204020204" pitchFamily="34" charset="-122"/>
              </a:rPr>
              <a:t>仪表盘）</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234444" y="218395"/>
            <a:ext cx="2989943" cy="4663440"/>
          </a:xfrm>
          <a:prstGeom prst="rect">
            <a:avLst/>
          </a:prstGeom>
          <a:noFill/>
          <a:ln>
            <a:noFill/>
          </a:ln>
        </p:spPr>
        <p:txBody>
          <a:bodyPr wrap="square" rtlCol="0">
            <a:spAutoFit/>
          </a:bodyPr>
          <a:lstStyle/>
          <a:p>
            <a:r>
              <a:rPr lang="en-US" sz="30000" b="1">
                <a:ln>
                  <a:solidFill>
                    <a:schemeClr val="bg1">
                      <a:alpha val="50000"/>
                    </a:schemeClr>
                  </a:solidFill>
                </a:ln>
                <a:solidFill>
                  <a:schemeClr val="bg1">
                    <a:alpha val="20000"/>
                  </a:schemeClr>
                </a:solidFill>
              </a:rPr>
              <a:t>2</a:t>
            </a:r>
          </a:p>
        </p:txBody>
      </p:sp>
      <p:sp>
        <p:nvSpPr>
          <p:cNvPr id="49" name="文本框 48"/>
          <p:cNvSpPr txBox="1"/>
          <p:nvPr/>
        </p:nvSpPr>
        <p:spPr>
          <a:xfrm>
            <a:off x="4789214" y="2188350"/>
            <a:ext cx="4356801" cy="923330"/>
          </a:xfrm>
          <a:prstGeom prst="rect">
            <a:avLst/>
          </a:prstGeom>
          <a:noFill/>
        </p:spPr>
        <p:txBody>
          <a:bodyPr wrap="square" rtlCol="0">
            <a:spAutoFit/>
          </a:bodyPr>
          <a:lstStyle/>
          <a:p>
            <a:r>
              <a:rPr lang="zh-CN" altLang="en-US" sz="5400" b="1" dirty="0">
                <a:solidFill>
                  <a:schemeClr val="bg1"/>
                </a:solidFill>
                <a:latin typeface="微软雅黑" panose="020B0503020204020204" charset="-122"/>
                <a:ea typeface="微软雅黑" panose="020B0503020204020204" charset="-122"/>
              </a:rPr>
              <a:t>主要功能</a:t>
            </a:r>
          </a:p>
        </p:txBody>
      </p:sp>
      <p:sp>
        <p:nvSpPr>
          <p:cNvPr id="50" name="椭圆 49"/>
          <p:cNvSpPr/>
          <p:nvPr/>
        </p:nvSpPr>
        <p:spPr>
          <a:xfrm>
            <a:off x="3966788" y="2962995"/>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1" name="椭圆 50"/>
          <p:cNvSpPr/>
          <p:nvPr/>
        </p:nvSpPr>
        <p:spPr>
          <a:xfrm>
            <a:off x="5112315" y="3016095"/>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2" name="椭圆 51"/>
          <p:cNvSpPr/>
          <p:nvPr/>
        </p:nvSpPr>
        <p:spPr>
          <a:xfrm>
            <a:off x="6203238" y="306536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6" name="椭圆 55"/>
          <p:cNvSpPr/>
          <p:nvPr/>
        </p:nvSpPr>
        <p:spPr>
          <a:xfrm>
            <a:off x="8516863" y="306536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7" name="椭圆 56"/>
          <p:cNvSpPr/>
          <p:nvPr/>
        </p:nvSpPr>
        <p:spPr>
          <a:xfrm>
            <a:off x="7296355" y="3016095"/>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cxnSp>
        <p:nvCxnSpPr>
          <p:cNvPr id="58" name="直接连接符 57"/>
          <p:cNvCxnSpPr>
            <a:stCxn id="50" idx="6"/>
          </p:cNvCxnSpPr>
          <p:nvPr/>
        </p:nvCxnSpPr>
        <p:spPr>
          <a:xfrm flipV="1">
            <a:off x="4263637" y="3125648"/>
            <a:ext cx="671649" cy="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51" idx="6"/>
            <a:endCxn id="52" idx="2"/>
          </p:cNvCxnSpPr>
          <p:nvPr/>
        </p:nvCxnSpPr>
        <p:spPr>
          <a:xfrm flipV="1">
            <a:off x="5507523" y="3228018"/>
            <a:ext cx="69596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52" idx="6"/>
            <a:endCxn id="57" idx="2"/>
          </p:cNvCxnSpPr>
          <p:nvPr/>
        </p:nvCxnSpPr>
        <p:spPr>
          <a:xfrm>
            <a:off x="6500087" y="3228018"/>
            <a:ext cx="79629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7" idx="6"/>
            <a:endCxn id="56" idx="2"/>
          </p:cNvCxnSpPr>
          <p:nvPr/>
        </p:nvCxnSpPr>
        <p:spPr>
          <a:xfrm flipV="1">
            <a:off x="7690928" y="3228018"/>
            <a:ext cx="82550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9098029" y="2484967"/>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cxnSp>
        <p:nvCxnSpPr>
          <p:cNvPr id="64" name="直接连接符 63"/>
          <p:cNvCxnSpPr>
            <a:stCxn id="63" idx="3"/>
            <a:endCxn id="56" idx="7"/>
          </p:cNvCxnSpPr>
          <p:nvPr/>
        </p:nvCxnSpPr>
        <p:spPr>
          <a:xfrm flipH="1">
            <a:off x="8769826" y="2836228"/>
            <a:ext cx="386080" cy="28638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2" fill="hold" grpId="0" nodeType="withEffect">
                                  <p:stCondLst>
                                    <p:cond delay="1500"/>
                                  </p:stCondLst>
                                  <p:childTnLst>
                                    <p:set>
                                      <p:cBhvr>
                                        <p:cTn id="9" dur="1" fill="hold">
                                          <p:stCondLst>
                                            <p:cond delay="0"/>
                                          </p:stCondLst>
                                        </p:cTn>
                                        <p:tgtEl>
                                          <p:spTgt spid="49"/>
                                        </p:tgtEl>
                                        <p:attrNameLst>
                                          <p:attrName>style.visibility</p:attrName>
                                        </p:attrNameLst>
                                      </p:cBhvr>
                                      <p:to>
                                        <p:strVal val="visible"/>
                                      </p:to>
                                    </p:set>
                                    <p:animEffect transition="in" filter="wipe(right)">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par>
                          <p:cTn id="14" fill="hold" nodeType="afterGroup">
                            <p:stCondLst>
                              <p:cond delay="2000"/>
                            </p:stCondLst>
                            <p:childTnLst>
                              <p:par>
                                <p:cTn id="15" presetID="22" presetClass="entr" presetSubtype="8" fill="hold"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250"/>
                                        <p:tgtEl>
                                          <p:spTgt spid="58"/>
                                        </p:tgtEl>
                                      </p:cBhvr>
                                    </p:animEffect>
                                  </p:childTnLst>
                                </p:cTn>
                              </p:par>
                              <p:par>
                                <p:cTn id="18" presetID="22" presetClass="entr" presetSubtype="8" fill="hold" nodeType="withEffect">
                                  <p:stCondLst>
                                    <p:cond delay="25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250"/>
                                        <p:tgtEl>
                                          <p:spTgt spid="59"/>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250"/>
                                        <p:tgtEl>
                                          <p:spTgt spid="51"/>
                                        </p:tgtEl>
                                      </p:cBhvr>
                                    </p:animEffect>
                                  </p:childTnLst>
                                </p:cTn>
                              </p:par>
                              <p:par>
                                <p:cTn id="24" presetID="22" presetClass="entr" presetSubtype="8" fill="hold" nodeType="withEffect">
                                  <p:stCondLst>
                                    <p:cond delay="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250"/>
                                        <p:tgtEl>
                                          <p:spTgt spid="61"/>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250"/>
                                        <p:tgtEl>
                                          <p:spTgt spid="52"/>
                                        </p:tgtEl>
                                      </p:cBhvr>
                                    </p:animEffect>
                                  </p:childTnLst>
                                </p:cTn>
                              </p:par>
                              <p:par>
                                <p:cTn id="30" presetID="22" presetClass="entr" presetSubtype="8" fill="hold" nodeType="withEffect">
                                  <p:stCondLst>
                                    <p:cond delay="750"/>
                                  </p:stCondLst>
                                  <p:childTnLst>
                                    <p:set>
                                      <p:cBhvr>
                                        <p:cTn id="31" dur="1" fill="hold">
                                          <p:stCondLst>
                                            <p:cond delay="0"/>
                                          </p:stCondLst>
                                        </p:cTn>
                                        <p:tgtEl>
                                          <p:spTgt spid="62"/>
                                        </p:tgtEl>
                                        <p:attrNameLst>
                                          <p:attrName>style.visibility</p:attrName>
                                        </p:attrNameLst>
                                      </p:cBhvr>
                                      <p:to>
                                        <p:strVal val="visible"/>
                                      </p:to>
                                    </p:set>
                                    <p:animEffect transition="in" filter="wipe(left)">
                                      <p:cBhvr>
                                        <p:cTn id="32" dur="250"/>
                                        <p:tgtEl>
                                          <p:spTgt spid="62"/>
                                        </p:tgtEl>
                                      </p:cBhvr>
                                    </p:animEffect>
                                  </p:childTnLst>
                                </p:cTn>
                              </p:par>
                              <p:par>
                                <p:cTn id="33" presetID="10" presetClass="entr" presetSubtype="0" fill="hold" grpId="0" nodeType="withEffect">
                                  <p:stCondLst>
                                    <p:cond delay="75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250"/>
                                        <p:tgtEl>
                                          <p:spTgt spid="57"/>
                                        </p:tgtEl>
                                      </p:cBhvr>
                                    </p:animEffect>
                                  </p:childTnLst>
                                </p:cTn>
                              </p:par>
                              <p:par>
                                <p:cTn id="36" presetID="22" presetClass="entr" presetSubtype="8" fill="hold" nodeType="withEffect">
                                  <p:stCondLst>
                                    <p:cond delay="1000"/>
                                  </p:stCondLst>
                                  <p:childTnLst>
                                    <p:set>
                                      <p:cBhvr>
                                        <p:cTn id="37" dur="1" fill="hold">
                                          <p:stCondLst>
                                            <p:cond delay="0"/>
                                          </p:stCondLst>
                                        </p:cTn>
                                        <p:tgtEl>
                                          <p:spTgt spid="64"/>
                                        </p:tgtEl>
                                        <p:attrNameLst>
                                          <p:attrName>style.visibility</p:attrName>
                                        </p:attrNameLst>
                                      </p:cBhvr>
                                      <p:to>
                                        <p:strVal val="visible"/>
                                      </p:to>
                                    </p:set>
                                    <p:animEffect transition="in" filter="wipe(left)">
                                      <p:cBhvr>
                                        <p:cTn id="38" dur="250"/>
                                        <p:tgtEl>
                                          <p:spTgt spid="64"/>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250"/>
                                        <p:tgtEl>
                                          <p:spTgt spid="56"/>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2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9" grpId="0"/>
      <p:bldP spid="50" grpId="0" animBg="1"/>
      <p:bldP spid="51" grpId="0" animBg="1"/>
      <p:bldP spid="52" grpId="0" animBg="1"/>
      <p:bldP spid="56" grpId="0" animBg="1"/>
      <p:bldP spid="57" grpId="0" animBg="1"/>
      <p:bldP spid="6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AA43287-61B9-400A-B922-C0DB8486B261}"/>
              </a:ext>
            </a:extLst>
          </p:cNvPr>
          <p:cNvPicPr>
            <a:picLocks noChangeAspect="1"/>
          </p:cNvPicPr>
          <p:nvPr/>
        </p:nvPicPr>
        <p:blipFill>
          <a:blip r:embed="rId3">
            <a:alphaModFix amt="80000"/>
          </a:blip>
          <a:stretch>
            <a:fillRect/>
          </a:stretch>
        </p:blipFill>
        <p:spPr>
          <a:xfrm>
            <a:off x="-1008" y="1084235"/>
            <a:ext cx="12191735" cy="6428499"/>
          </a:xfrm>
          <a:prstGeom prst="rect">
            <a:avLst/>
          </a:prstGeom>
          <a:ln>
            <a:noFill/>
          </a:ln>
          <a:effectLst>
            <a:softEdge rad="1168400"/>
          </a:effectLst>
        </p:spPr>
      </p:pic>
      <p:sp>
        <p:nvSpPr>
          <p:cNvPr id="2" name="文本框 1">
            <a:extLst>
              <a:ext uri="{FF2B5EF4-FFF2-40B4-BE49-F238E27FC236}">
                <a16:creationId xmlns:a16="http://schemas.microsoft.com/office/drawing/2014/main" id="{90055C55-DE16-45CD-AA54-CFDF3AE40154}"/>
              </a:ext>
            </a:extLst>
          </p:cNvPr>
          <p:cNvSpPr txBox="1"/>
          <p:nvPr/>
        </p:nvSpPr>
        <p:spPr>
          <a:xfrm>
            <a:off x="1499937" y="347058"/>
            <a:ext cx="9192126" cy="1596078"/>
          </a:xfrm>
          <a:prstGeom prst="rect">
            <a:avLst/>
          </a:prstGeom>
          <a:noFill/>
        </p:spPr>
        <p:txBody>
          <a:bodyPr wrap="square" rtlCol="0">
            <a:spAutoFit/>
          </a:bodyPr>
          <a:lstStyle/>
          <a:p>
            <a:pPr indent="457200">
              <a:lnSpc>
                <a:spcPts val="3000"/>
              </a:lnSpc>
            </a:pPr>
            <a:r>
              <a:rPr lang="zh-CN" altLang="en-US" sz="2000" dirty="0">
                <a:solidFill>
                  <a:schemeClr val="bg1"/>
                </a:solidFill>
                <a:latin typeface="微软雅黑" panose="020B0503020204020204" pitchFamily="34" charset="-122"/>
                <a:ea typeface="微软雅黑" panose="020B0503020204020204" pitchFamily="34" charset="-122"/>
              </a:rPr>
              <a:t>我们希望我们的项目不仅能够对开源项目进行一些指标化的评判，更要尽量避免因为参考对象的单一化导致的评判误差的出现。并且，我们要做的不仅仅是一段时间的数据呈现，更重要的是跟踪这一个仓库的生命周期。呈现出他之前的样貌，并且据此呈现出接下来时间的这个项目是否值得被引用。</a:t>
            </a:r>
          </a:p>
        </p:txBody>
      </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5.09.14"/>
  <p:tag name="AS_TITLE" val="Aspose.Slides for .NET 4.0 Client Profile"/>
  <p:tag name="AS_VERSION" val="25.9"/>
</p:tagLst>
</file>

<file path=ppt/theme/theme1.xml><?xml version="1.0" encoding="utf-8"?>
<a:theme xmlns:a="http://schemas.openxmlformats.org/drawingml/2006/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宋体"/>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宋体"/>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 overriden">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2282</TotalTime>
  <Words>1157</Words>
  <Application>Microsoft Office PowerPoint</Application>
  <PresentationFormat>宽屏</PresentationFormat>
  <Paragraphs>73</Paragraphs>
  <Slides>25</Slides>
  <Notes>0</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25</vt:i4>
      </vt:variant>
    </vt:vector>
  </HeadingPairs>
  <TitlesOfParts>
    <vt:vector size="31" baseType="lpstr">
      <vt:lpstr>微软雅黑</vt:lpstr>
      <vt:lpstr>Arial</vt:lpstr>
      <vt:lpstr>Calibri</vt:lpstr>
      <vt:lpstr>Calibri Light</vt:lpstr>
      <vt:lpstr/>
      <vt:lpstr> overriden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1.提高项目管理与决策的科学性</vt:lpstr>
      <vt:lpstr>2.挖掘创作人才</vt:lpstr>
      <vt:lpstr>3.推动开源社区生态可持续发展</vt:lpstr>
      <vt:lpstr>PowerPoint 演示文稿</vt:lpstr>
      <vt:lpstr>PowerPoint 演示文稿</vt:lpstr>
      <vt:lpstr>PowerPoint 演示文稿</vt:lpstr>
      <vt:lpstr>PowerPoint 演示文稿</vt:lpstr>
      <vt:lpstr>技术栈分析</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毅飞 庞</cp:lastModifiedBy>
  <cp:revision>69</cp:revision>
  <cp:lastPrinted>2022-03-20T11:22:08Z</cp:lastPrinted>
  <dcterms:created xsi:type="dcterms:W3CDTF">2022-03-20T11:22:08Z</dcterms:created>
  <dcterms:modified xsi:type="dcterms:W3CDTF">2026-01-13T14:58:47Z</dcterms:modified>
</cp:coreProperties>
</file>